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5" r:id="rId3"/>
    <p:sldId id="277" r:id="rId4"/>
    <p:sldId id="257" r:id="rId5"/>
    <p:sldId id="258" r:id="rId6"/>
    <p:sldId id="259" r:id="rId7"/>
    <p:sldId id="265" r:id="rId8"/>
    <p:sldId id="266" r:id="rId9"/>
    <p:sldId id="260" r:id="rId10"/>
    <p:sldId id="274" r:id="rId11"/>
    <p:sldId id="261" r:id="rId12"/>
    <p:sldId id="282" r:id="rId13"/>
    <p:sldId id="262" r:id="rId14"/>
    <p:sldId id="263" r:id="rId15"/>
    <p:sldId id="264" r:id="rId16"/>
    <p:sldId id="279" r:id="rId17"/>
    <p:sldId id="267" r:id="rId18"/>
    <p:sldId id="272" r:id="rId19"/>
    <p:sldId id="280" r:id="rId20"/>
    <p:sldId id="268" r:id="rId21"/>
    <p:sldId id="281" r:id="rId22"/>
    <p:sldId id="288" r:id="rId23"/>
    <p:sldId id="278" r:id="rId24"/>
    <p:sldId id="269" r:id="rId25"/>
    <p:sldId id="270" r:id="rId26"/>
    <p:sldId id="271" r:id="rId27"/>
    <p:sldId id="283" r:id="rId28"/>
    <p:sldId id="273" r:id="rId29"/>
    <p:sldId id="275" r:id="rId30"/>
    <p:sldId id="287" r:id="rId31"/>
    <p:sldId id="276" r:id="rId3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FA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3" autoAdjust="0"/>
    <p:restoredTop sz="94660"/>
  </p:normalViewPr>
  <p:slideViewPr>
    <p:cSldViewPr>
      <p:cViewPr varScale="1">
        <p:scale>
          <a:sx n="68" d="100"/>
          <a:sy n="68" d="100"/>
        </p:scale>
        <p:origin x="-16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7C009E-8C5B-48DA-981C-28C744A7F907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BB28E91-EF83-47A0-9DBA-8DDEDDBF12F6}">
      <dgm:prSet phldrT="[Texto]"/>
      <dgm:spPr/>
      <dgm:t>
        <a:bodyPr/>
        <a:lstStyle/>
        <a:p>
          <a:r>
            <a:rPr lang="es-GT" dirty="0" smtClean="0"/>
            <a:t>Estímulo-Receptor Sensitivo</a:t>
          </a:r>
          <a:endParaRPr lang="es-ES" dirty="0"/>
        </a:p>
      </dgm:t>
    </dgm:pt>
    <dgm:pt modelId="{BE803C3B-F211-4D16-8084-6A5A29DDC83E}" type="parTrans" cxnId="{9A3A3354-0884-4C24-BB61-215FFFDFE132}">
      <dgm:prSet/>
      <dgm:spPr/>
      <dgm:t>
        <a:bodyPr/>
        <a:lstStyle/>
        <a:p>
          <a:endParaRPr lang="es-ES"/>
        </a:p>
      </dgm:t>
    </dgm:pt>
    <dgm:pt modelId="{3323CF3B-1D46-4CDE-AA55-327238B21530}" type="sibTrans" cxnId="{9A3A3354-0884-4C24-BB61-215FFFDFE132}">
      <dgm:prSet/>
      <dgm:spPr/>
      <dgm:t>
        <a:bodyPr/>
        <a:lstStyle/>
        <a:p>
          <a:endParaRPr lang="es-ES"/>
        </a:p>
      </dgm:t>
    </dgm:pt>
    <dgm:pt modelId="{84F24A80-858D-479D-AC51-70A65CE8DFF5}">
      <dgm:prSet phldrT="[Texto]"/>
      <dgm:spPr/>
      <dgm:t>
        <a:bodyPr/>
        <a:lstStyle/>
        <a:p>
          <a:r>
            <a:rPr lang="es-GT" dirty="0" smtClean="0"/>
            <a:t>Nervios Periféricos</a:t>
          </a:r>
          <a:endParaRPr lang="es-ES" dirty="0"/>
        </a:p>
      </dgm:t>
    </dgm:pt>
    <dgm:pt modelId="{919E59A7-7E45-44AF-A54E-BC554D597872}" type="parTrans" cxnId="{B8017876-40DA-4331-8AEF-C3F52FE62ADE}">
      <dgm:prSet/>
      <dgm:spPr/>
      <dgm:t>
        <a:bodyPr/>
        <a:lstStyle/>
        <a:p>
          <a:endParaRPr lang="es-ES"/>
        </a:p>
      </dgm:t>
    </dgm:pt>
    <dgm:pt modelId="{DF7F4265-D845-4D26-BCAB-27F27CEA6C7A}" type="sibTrans" cxnId="{B8017876-40DA-4331-8AEF-C3F52FE62ADE}">
      <dgm:prSet/>
      <dgm:spPr/>
      <dgm:t>
        <a:bodyPr/>
        <a:lstStyle/>
        <a:p>
          <a:endParaRPr lang="es-ES"/>
        </a:p>
      </dgm:t>
    </dgm:pt>
    <dgm:pt modelId="{D578519E-95C3-47DE-B388-7C13011750AA}">
      <dgm:prSet phldrT="[Texto]"/>
      <dgm:spPr/>
      <dgm:t>
        <a:bodyPr/>
        <a:lstStyle/>
        <a:p>
          <a:r>
            <a:rPr lang="es-GT" dirty="0" smtClean="0"/>
            <a:t>Múltiples Zonas Sensitivas</a:t>
          </a:r>
          <a:endParaRPr lang="es-ES" dirty="0"/>
        </a:p>
      </dgm:t>
    </dgm:pt>
    <dgm:pt modelId="{6DEC1D66-ABC7-4150-9360-C42B337E584E}" type="parTrans" cxnId="{B5F2AA6E-5749-4209-B29A-67DAC209112C}">
      <dgm:prSet/>
      <dgm:spPr/>
      <dgm:t>
        <a:bodyPr/>
        <a:lstStyle/>
        <a:p>
          <a:endParaRPr lang="es-ES"/>
        </a:p>
      </dgm:t>
    </dgm:pt>
    <dgm:pt modelId="{33235CF4-2249-42B7-A466-A7EFC959FD1D}" type="sibTrans" cxnId="{B5F2AA6E-5749-4209-B29A-67DAC209112C}">
      <dgm:prSet/>
      <dgm:spPr/>
      <dgm:t>
        <a:bodyPr/>
        <a:lstStyle/>
        <a:p>
          <a:endParaRPr lang="es-ES"/>
        </a:p>
      </dgm:t>
    </dgm:pt>
    <dgm:pt modelId="{318B5D26-6290-485F-8CD2-6546CA2A9A78}">
      <dgm:prSet phldrT="[Texto]" custT="1"/>
      <dgm:spPr/>
      <dgm:t>
        <a:bodyPr/>
        <a:lstStyle/>
        <a:p>
          <a:pPr algn="l"/>
          <a:r>
            <a:rPr lang="es-GT" sz="1800" dirty="0" smtClean="0"/>
            <a:t>1)Médula Espinal</a:t>
          </a:r>
        </a:p>
        <a:p>
          <a:pPr algn="l"/>
          <a:r>
            <a:rPr lang="es-GT" sz="1800" dirty="0" smtClean="0"/>
            <a:t>2)Formación Reticular del  Bulbo Raquídeo, Protuberancia y Mesencéfalo </a:t>
          </a:r>
          <a:endParaRPr lang="es-ES" sz="1800" dirty="0"/>
        </a:p>
      </dgm:t>
    </dgm:pt>
    <dgm:pt modelId="{E1BE9A42-B888-4877-8C7C-F0A6DA3D0D57}" type="parTrans" cxnId="{275260AF-BB7D-4D00-9EA0-4955D30C7A8A}">
      <dgm:prSet/>
      <dgm:spPr/>
      <dgm:t>
        <a:bodyPr/>
        <a:lstStyle/>
        <a:p>
          <a:endParaRPr lang="es-ES"/>
        </a:p>
      </dgm:t>
    </dgm:pt>
    <dgm:pt modelId="{16646116-84E4-4B3C-82DB-39CAE6CEE3E0}" type="sibTrans" cxnId="{275260AF-BB7D-4D00-9EA0-4955D30C7A8A}">
      <dgm:prSet/>
      <dgm:spPr/>
      <dgm:t>
        <a:bodyPr/>
        <a:lstStyle/>
        <a:p>
          <a:endParaRPr lang="es-ES"/>
        </a:p>
      </dgm:t>
    </dgm:pt>
    <dgm:pt modelId="{09659BBE-56A9-48C9-A017-2BBE8A8AE6DD}">
      <dgm:prSet phldrT="[Texto]"/>
      <dgm:spPr/>
      <dgm:t>
        <a:bodyPr/>
        <a:lstStyle/>
        <a:p>
          <a:pPr algn="l"/>
          <a:r>
            <a:rPr lang="es-GT" dirty="0" smtClean="0"/>
            <a:t>3)Cerebelo</a:t>
          </a:r>
        </a:p>
        <a:p>
          <a:pPr algn="l"/>
          <a:r>
            <a:rPr lang="es-GT" dirty="0" smtClean="0"/>
            <a:t>4)Tálamo</a:t>
          </a:r>
        </a:p>
        <a:p>
          <a:pPr algn="l"/>
          <a:r>
            <a:rPr lang="es-GT" dirty="0" smtClean="0"/>
            <a:t>5)Corteza Cerebral</a:t>
          </a:r>
          <a:endParaRPr lang="es-ES" dirty="0"/>
        </a:p>
      </dgm:t>
    </dgm:pt>
    <dgm:pt modelId="{AA3A8AD9-AF43-438F-A644-32D5AA3C53A8}" type="parTrans" cxnId="{8D6F7007-0DA4-43A6-9EA5-7602ED211833}">
      <dgm:prSet/>
      <dgm:spPr/>
      <dgm:t>
        <a:bodyPr/>
        <a:lstStyle/>
        <a:p>
          <a:endParaRPr lang="es-ES"/>
        </a:p>
      </dgm:t>
    </dgm:pt>
    <dgm:pt modelId="{AB7C8B08-B8E6-42DB-B6F3-534B0A477B58}" type="sibTrans" cxnId="{8D6F7007-0DA4-43A6-9EA5-7602ED211833}">
      <dgm:prSet/>
      <dgm:spPr/>
      <dgm:t>
        <a:bodyPr/>
        <a:lstStyle/>
        <a:p>
          <a:endParaRPr lang="es-ES"/>
        </a:p>
      </dgm:t>
    </dgm:pt>
    <dgm:pt modelId="{A5DA14DF-4E84-4CA4-8C14-4BD8974CA390}" type="pres">
      <dgm:prSet presAssocID="{567C009E-8C5B-48DA-981C-28C744A7F907}" presName="Name0" presStyleCnt="0">
        <dgm:presLayoutVars>
          <dgm:dir/>
          <dgm:animLvl val="lvl"/>
          <dgm:resizeHandles val="exact"/>
        </dgm:presLayoutVars>
      </dgm:prSet>
      <dgm:spPr/>
    </dgm:pt>
    <dgm:pt modelId="{3B26ACFB-8D1A-47AB-9E8C-E76848768E0A}" type="pres">
      <dgm:prSet presAssocID="{D578519E-95C3-47DE-B388-7C13011750AA}" presName="boxAndChildren" presStyleCnt="0"/>
      <dgm:spPr/>
    </dgm:pt>
    <dgm:pt modelId="{390AEA97-F9B4-4A1E-AC5C-F72A565EC3A4}" type="pres">
      <dgm:prSet presAssocID="{D578519E-95C3-47DE-B388-7C13011750AA}" presName="parentTextBox" presStyleLbl="node1" presStyleIdx="0" presStyleCnt="3"/>
      <dgm:spPr/>
      <dgm:t>
        <a:bodyPr/>
        <a:lstStyle/>
        <a:p>
          <a:endParaRPr lang="es-ES"/>
        </a:p>
      </dgm:t>
    </dgm:pt>
    <dgm:pt modelId="{90C07B4B-7095-45D7-B29C-DC09D5A2AF04}" type="pres">
      <dgm:prSet presAssocID="{D578519E-95C3-47DE-B388-7C13011750AA}" presName="entireBox" presStyleLbl="node1" presStyleIdx="0" presStyleCnt="3" custScaleY="220156"/>
      <dgm:spPr/>
      <dgm:t>
        <a:bodyPr/>
        <a:lstStyle/>
        <a:p>
          <a:endParaRPr lang="es-ES"/>
        </a:p>
      </dgm:t>
    </dgm:pt>
    <dgm:pt modelId="{7B929F68-6E90-4A62-BDAD-653ADAB90122}" type="pres">
      <dgm:prSet presAssocID="{D578519E-95C3-47DE-B388-7C13011750AA}" presName="descendantBox" presStyleCnt="0"/>
      <dgm:spPr/>
    </dgm:pt>
    <dgm:pt modelId="{A3F939E2-1DB6-48C1-9643-4854F68B58AF}" type="pres">
      <dgm:prSet presAssocID="{318B5D26-6290-485F-8CD2-6546CA2A9A78}" presName="childTextBox" presStyleLbl="fgAccFollowNode1" presStyleIdx="0" presStyleCnt="2" custScaleY="257984">
        <dgm:presLayoutVars>
          <dgm:bulletEnabled val="1"/>
        </dgm:presLayoutVars>
      </dgm:prSet>
      <dgm:spPr/>
    </dgm:pt>
    <dgm:pt modelId="{3DE73ABA-7EC2-486A-9CB4-9C43686C3507}" type="pres">
      <dgm:prSet presAssocID="{09659BBE-56A9-48C9-A017-2BBE8A8AE6DD}" presName="childTextBox" presStyleLbl="fgAccFollowNode1" presStyleIdx="1" presStyleCnt="2" custScaleY="25798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F88EBB3-F877-47EB-8BB3-E225421AA227}" type="pres">
      <dgm:prSet presAssocID="{DF7F4265-D845-4D26-BCAB-27F27CEA6C7A}" presName="sp" presStyleCnt="0"/>
      <dgm:spPr/>
    </dgm:pt>
    <dgm:pt modelId="{A5742419-CE09-481D-ADFB-B41D2383BEEB}" type="pres">
      <dgm:prSet presAssocID="{84F24A80-858D-479D-AC51-70A65CE8DFF5}" presName="arrowAndChildren" presStyleCnt="0"/>
      <dgm:spPr/>
    </dgm:pt>
    <dgm:pt modelId="{57906334-67D3-4C3B-BDD1-CDB0A924F237}" type="pres">
      <dgm:prSet presAssocID="{84F24A80-858D-479D-AC51-70A65CE8DFF5}" presName="parentTextArrow" presStyleLbl="node1" presStyleIdx="1" presStyleCnt="3"/>
      <dgm:spPr/>
    </dgm:pt>
    <dgm:pt modelId="{C75BDD54-301B-4245-99C1-0BE97D41221F}" type="pres">
      <dgm:prSet presAssocID="{3323CF3B-1D46-4CDE-AA55-327238B21530}" presName="sp" presStyleCnt="0"/>
      <dgm:spPr/>
    </dgm:pt>
    <dgm:pt modelId="{B436460D-EC44-4A0C-B514-AB7331FE7EB7}" type="pres">
      <dgm:prSet presAssocID="{8BB28E91-EF83-47A0-9DBA-8DDEDDBF12F6}" presName="arrowAndChildren" presStyleCnt="0"/>
      <dgm:spPr/>
    </dgm:pt>
    <dgm:pt modelId="{4C3D0950-25FA-4FE6-AFB9-712F8E2960E0}" type="pres">
      <dgm:prSet presAssocID="{8BB28E91-EF83-47A0-9DBA-8DDEDDBF12F6}" presName="parentTextArrow" presStyleLbl="node1" presStyleIdx="2" presStyleCnt="3"/>
      <dgm:spPr/>
    </dgm:pt>
  </dgm:ptLst>
  <dgm:cxnLst>
    <dgm:cxn modelId="{209649EF-2CD6-42E0-B8A7-CEC9ABBE31FF}" type="presOf" srcId="{8BB28E91-EF83-47A0-9DBA-8DDEDDBF12F6}" destId="{4C3D0950-25FA-4FE6-AFB9-712F8E2960E0}" srcOrd="0" destOrd="0" presId="urn:microsoft.com/office/officeart/2005/8/layout/process4"/>
    <dgm:cxn modelId="{275260AF-BB7D-4D00-9EA0-4955D30C7A8A}" srcId="{D578519E-95C3-47DE-B388-7C13011750AA}" destId="{318B5D26-6290-485F-8CD2-6546CA2A9A78}" srcOrd="0" destOrd="0" parTransId="{E1BE9A42-B888-4877-8C7C-F0A6DA3D0D57}" sibTransId="{16646116-84E4-4B3C-82DB-39CAE6CEE3E0}"/>
    <dgm:cxn modelId="{B8017876-40DA-4331-8AEF-C3F52FE62ADE}" srcId="{567C009E-8C5B-48DA-981C-28C744A7F907}" destId="{84F24A80-858D-479D-AC51-70A65CE8DFF5}" srcOrd="1" destOrd="0" parTransId="{919E59A7-7E45-44AF-A54E-BC554D597872}" sibTransId="{DF7F4265-D845-4D26-BCAB-27F27CEA6C7A}"/>
    <dgm:cxn modelId="{9A3A3354-0884-4C24-BB61-215FFFDFE132}" srcId="{567C009E-8C5B-48DA-981C-28C744A7F907}" destId="{8BB28E91-EF83-47A0-9DBA-8DDEDDBF12F6}" srcOrd="0" destOrd="0" parTransId="{BE803C3B-F211-4D16-8084-6A5A29DDC83E}" sibTransId="{3323CF3B-1D46-4CDE-AA55-327238B21530}"/>
    <dgm:cxn modelId="{B6CADF96-BD1E-4CD0-B7A4-AB7D69EF2192}" type="presOf" srcId="{318B5D26-6290-485F-8CD2-6546CA2A9A78}" destId="{A3F939E2-1DB6-48C1-9643-4854F68B58AF}" srcOrd="0" destOrd="0" presId="urn:microsoft.com/office/officeart/2005/8/layout/process4"/>
    <dgm:cxn modelId="{D3BD8BAF-6D68-40EA-A25C-8BD3395B38B0}" type="presOf" srcId="{D578519E-95C3-47DE-B388-7C13011750AA}" destId="{390AEA97-F9B4-4A1E-AC5C-F72A565EC3A4}" srcOrd="0" destOrd="0" presId="urn:microsoft.com/office/officeart/2005/8/layout/process4"/>
    <dgm:cxn modelId="{9C8A38C0-9278-4B6F-B317-297B8D117099}" type="presOf" srcId="{D578519E-95C3-47DE-B388-7C13011750AA}" destId="{90C07B4B-7095-45D7-B29C-DC09D5A2AF04}" srcOrd="1" destOrd="0" presId="urn:microsoft.com/office/officeart/2005/8/layout/process4"/>
    <dgm:cxn modelId="{6589E9E8-F22A-4E2F-8963-5667505DA623}" type="presOf" srcId="{09659BBE-56A9-48C9-A017-2BBE8A8AE6DD}" destId="{3DE73ABA-7EC2-486A-9CB4-9C43686C3507}" srcOrd="0" destOrd="0" presId="urn:microsoft.com/office/officeart/2005/8/layout/process4"/>
    <dgm:cxn modelId="{D5B6EDFC-D26F-401D-841D-CBCD00BCCEEA}" type="presOf" srcId="{567C009E-8C5B-48DA-981C-28C744A7F907}" destId="{A5DA14DF-4E84-4CA4-8C14-4BD8974CA390}" srcOrd="0" destOrd="0" presId="urn:microsoft.com/office/officeart/2005/8/layout/process4"/>
    <dgm:cxn modelId="{8D6F7007-0DA4-43A6-9EA5-7602ED211833}" srcId="{D578519E-95C3-47DE-B388-7C13011750AA}" destId="{09659BBE-56A9-48C9-A017-2BBE8A8AE6DD}" srcOrd="1" destOrd="0" parTransId="{AA3A8AD9-AF43-438F-A644-32D5AA3C53A8}" sibTransId="{AB7C8B08-B8E6-42DB-B6F3-534B0A477B58}"/>
    <dgm:cxn modelId="{B5F2AA6E-5749-4209-B29A-67DAC209112C}" srcId="{567C009E-8C5B-48DA-981C-28C744A7F907}" destId="{D578519E-95C3-47DE-B388-7C13011750AA}" srcOrd="2" destOrd="0" parTransId="{6DEC1D66-ABC7-4150-9360-C42B337E584E}" sibTransId="{33235CF4-2249-42B7-A466-A7EFC959FD1D}"/>
    <dgm:cxn modelId="{CDC65B2E-4A85-4EE3-8C73-0BE10D81AFB9}" type="presOf" srcId="{84F24A80-858D-479D-AC51-70A65CE8DFF5}" destId="{57906334-67D3-4C3B-BDD1-CDB0A924F237}" srcOrd="0" destOrd="0" presId="urn:microsoft.com/office/officeart/2005/8/layout/process4"/>
    <dgm:cxn modelId="{76EECA4A-EDF8-4724-B437-1EAC8B50F98D}" type="presParOf" srcId="{A5DA14DF-4E84-4CA4-8C14-4BD8974CA390}" destId="{3B26ACFB-8D1A-47AB-9E8C-E76848768E0A}" srcOrd="0" destOrd="0" presId="urn:microsoft.com/office/officeart/2005/8/layout/process4"/>
    <dgm:cxn modelId="{5AEFFE55-72F0-4938-9E91-E16AFA390715}" type="presParOf" srcId="{3B26ACFB-8D1A-47AB-9E8C-E76848768E0A}" destId="{390AEA97-F9B4-4A1E-AC5C-F72A565EC3A4}" srcOrd="0" destOrd="0" presId="urn:microsoft.com/office/officeart/2005/8/layout/process4"/>
    <dgm:cxn modelId="{BA87AAD2-E71B-452E-90DF-A4F3263C50DB}" type="presParOf" srcId="{3B26ACFB-8D1A-47AB-9E8C-E76848768E0A}" destId="{90C07B4B-7095-45D7-B29C-DC09D5A2AF04}" srcOrd="1" destOrd="0" presId="urn:microsoft.com/office/officeart/2005/8/layout/process4"/>
    <dgm:cxn modelId="{8F8CE0CB-91BA-4499-8240-A62C413CBE94}" type="presParOf" srcId="{3B26ACFB-8D1A-47AB-9E8C-E76848768E0A}" destId="{7B929F68-6E90-4A62-BDAD-653ADAB90122}" srcOrd="2" destOrd="0" presId="urn:microsoft.com/office/officeart/2005/8/layout/process4"/>
    <dgm:cxn modelId="{5F0972FF-BFF8-4A37-A790-989B26D2FAF8}" type="presParOf" srcId="{7B929F68-6E90-4A62-BDAD-653ADAB90122}" destId="{A3F939E2-1DB6-48C1-9643-4854F68B58AF}" srcOrd="0" destOrd="0" presId="urn:microsoft.com/office/officeart/2005/8/layout/process4"/>
    <dgm:cxn modelId="{7B705F40-CA80-4100-BFFD-514B92C9DC30}" type="presParOf" srcId="{7B929F68-6E90-4A62-BDAD-653ADAB90122}" destId="{3DE73ABA-7EC2-486A-9CB4-9C43686C3507}" srcOrd="1" destOrd="0" presId="urn:microsoft.com/office/officeart/2005/8/layout/process4"/>
    <dgm:cxn modelId="{513F476A-DB67-4DB2-B110-EAA89ECDBB39}" type="presParOf" srcId="{A5DA14DF-4E84-4CA4-8C14-4BD8974CA390}" destId="{DF88EBB3-F877-47EB-8BB3-E225421AA227}" srcOrd="1" destOrd="0" presId="urn:microsoft.com/office/officeart/2005/8/layout/process4"/>
    <dgm:cxn modelId="{612A3552-7059-47E5-8D1F-F22C2348EF56}" type="presParOf" srcId="{A5DA14DF-4E84-4CA4-8C14-4BD8974CA390}" destId="{A5742419-CE09-481D-ADFB-B41D2383BEEB}" srcOrd="2" destOrd="0" presId="urn:microsoft.com/office/officeart/2005/8/layout/process4"/>
    <dgm:cxn modelId="{7FACABCB-4C33-4CE7-9BFB-73020A75C617}" type="presParOf" srcId="{A5742419-CE09-481D-ADFB-B41D2383BEEB}" destId="{57906334-67D3-4C3B-BDD1-CDB0A924F237}" srcOrd="0" destOrd="0" presId="urn:microsoft.com/office/officeart/2005/8/layout/process4"/>
    <dgm:cxn modelId="{9E10B92A-05FF-41C0-A69F-80A5C0911123}" type="presParOf" srcId="{A5DA14DF-4E84-4CA4-8C14-4BD8974CA390}" destId="{C75BDD54-301B-4245-99C1-0BE97D41221F}" srcOrd="3" destOrd="0" presId="urn:microsoft.com/office/officeart/2005/8/layout/process4"/>
    <dgm:cxn modelId="{DA3DA471-5569-4BC0-8A7F-F33201BD73E9}" type="presParOf" srcId="{A5DA14DF-4E84-4CA4-8C14-4BD8974CA390}" destId="{B436460D-EC44-4A0C-B514-AB7331FE7EB7}" srcOrd="4" destOrd="0" presId="urn:microsoft.com/office/officeart/2005/8/layout/process4"/>
    <dgm:cxn modelId="{39EE3D16-DF52-4327-AFF5-7012E44B4A65}" type="presParOf" srcId="{B436460D-EC44-4A0C-B514-AB7331FE7EB7}" destId="{4C3D0950-25FA-4FE6-AFB9-712F8E2960E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FA56FA-BCC8-4FA9-97A1-494B48C84AF2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s-ES"/>
        </a:p>
      </dgm:t>
    </dgm:pt>
    <dgm:pt modelId="{0CE1F518-2D93-42FD-BFFC-58A663679CA1}">
      <dgm:prSet phldrT="[Texto]" custT="1"/>
      <dgm:spPr/>
      <dgm:t>
        <a:bodyPr/>
        <a:lstStyle/>
        <a:p>
          <a:r>
            <a:rPr lang="es-GT" sz="3200" u="sng" dirty="0" smtClean="0"/>
            <a:t>Nivel Medular</a:t>
          </a:r>
          <a:endParaRPr lang="es-ES" sz="3200" u="sng" dirty="0"/>
        </a:p>
      </dgm:t>
    </dgm:pt>
    <dgm:pt modelId="{F3DD31E5-C6C5-449C-8590-B023EC3E23A3}" type="parTrans" cxnId="{14CF6F58-81F3-4CB4-90CA-D0E38B3809C9}">
      <dgm:prSet/>
      <dgm:spPr/>
      <dgm:t>
        <a:bodyPr/>
        <a:lstStyle/>
        <a:p>
          <a:endParaRPr lang="es-ES"/>
        </a:p>
      </dgm:t>
    </dgm:pt>
    <dgm:pt modelId="{7B7C572C-28BC-4247-8F55-87CAA4EDF26B}" type="sibTrans" cxnId="{14CF6F58-81F3-4CB4-90CA-D0E38B3809C9}">
      <dgm:prSet/>
      <dgm:spPr/>
      <dgm:t>
        <a:bodyPr/>
        <a:lstStyle/>
        <a:p>
          <a:endParaRPr lang="es-ES"/>
        </a:p>
      </dgm:t>
    </dgm:pt>
    <dgm:pt modelId="{867F288E-CE4C-4B75-AF01-D46BA9E7E71F}">
      <dgm:prSet phldrT="[Texto]"/>
      <dgm:spPr/>
      <dgm:t>
        <a:bodyPr/>
        <a:lstStyle/>
        <a:p>
          <a:r>
            <a:rPr lang="es-GT" dirty="0" smtClean="0"/>
            <a:t>Marcha, reflejos de retiro doloroso, reflejo postural contra gravedad, reflejos autónomos como vasos sanguíneos, peristalsis o micción</a:t>
          </a:r>
          <a:endParaRPr lang="es-ES" dirty="0"/>
        </a:p>
      </dgm:t>
    </dgm:pt>
    <dgm:pt modelId="{2C720774-3DB2-4358-9520-076F70FE911D}" type="parTrans" cxnId="{5605962D-4B11-4782-AFDD-0A9D91752F4D}">
      <dgm:prSet/>
      <dgm:spPr/>
      <dgm:t>
        <a:bodyPr/>
        <a:lstStyle/>
        <a:p>
          <a:endParaRPr lang="es-ES"/>
        </a:p>
      </dgm:t>
    </dgm:pt>
    <dgm:pt modelId="{F863B083-7915-41D5-9FAC-3AE71A21611C}" type="sibTrans" cxnId="{5605962D-4B11-4782-AFDD-0A9D91752F4D}">
      <dgm:prSet/>
      <dgm:spPr/>
      <dgm:t>
        <a:bodyPr/>
        <a:lstStyle/>
        <a:p>
          <a:endParaRPr lang="es-ES"/>
        </a:p>
      </dgm:t>
    </dgm:pt>
    <dgm:pt modelId="{35BCFF2A-2C8E-4492-A853-C841F4D0F59D}">
      <dgm:prSet phldrT="[Texto]"/>
      <dgm:spPr/>
      <dgm:t>
        <a:bodyPr/>
        <a:lstStyle/>
        <a:p>
          <a:r>
            <a:rPr lang="es-GT" dirty="0" smtClean="0"/>
            <a:t>Transmite señales de la periferia al encéfalo y transmite respuestas</a:t>
          </a:r>
          <a:endParaRPr lang="es-ES" dirty="0"/>
        </a:p>
      </dgm:t>
    </dgm:pt>
    <dgm:pt modelId="{0576DB9C-C492-4B03-A453-699F24418AC8}" type="parTrans" cxnId="{37E2F023-B0A7-41EB-8C58-C2F95AA5EEDA}">
      <dgm:prSet/>
      <dgm:spPr/>
      <dgm:t>
        <a:bodyPr/>
        <a:lstStyle/>
        <a:p>
          <a:endParaRPr lang="es-ES"/>
        </a:p>
      </dgm:t>
    </dgm:pt>
    <dgm:pt modelId="{8F158352-B115-4C2F-BA0F-B2C3E3A0FF46}" type="sibTrans" cxnId="{37E2F023-B0A7-41EB-8C58-C2F95AA5EEDA}">
      <dgm:prSet/>
      <dgm:spPr/>
      <dgm:t>
        <a:bodyPr/>
        <a:lstStyle/>
        <a:p>
          <a:endParaRPr lang="es-ES"/>
        </a:p>
      </dgm:t>
    </dgm:pt>
    <dgm:pt modelId="{59D42B88-DF7F-4DBA-9BE8-B3AD8340D293}">
      <dgm:prSet phldrT="[Texto]" custT="1"/>
      <dgm:spPr/>
      <dgm:t>
        <a:bodyPr/>
        <a:lstStyle/>
        <a:p>
          <a:r>
            <a:rPr lang="es-GT" sz="1900" u="sng" dirty="0" smtClean="0"/>
            <a:t>Nivel Encefálico Inferior o Subcortical</a:t>
          </a:r>
        </a:p>
        <a:p>
          <a:r>
            <a:rPr lang="es-GT" sz="1700" dirty="0" smtClean="0"/>
            <a:t>(</a:t>
          </a:r>
          <a:r>
            <a:rPr lang="es-GT" sz="1400" dirty="0" smtClean="0"/>
            <a:t>Bulbo, protuberancia, mesencéfalo, hipotálamo, tálamo, cerebelo y GB)</a:t>
          </a:r>
          <a:endParaRPr lang="es-ES" sz="1400" dirty="0"/>
        </a:p>
      </dgm:t>
    </dgm:pt>
    <dgm:pt modelId="{DA558982-3249-459C-B56E-2C4246E57006}" type="parTrans" cxnId="{B683BE1C-2B4D-4E47-8EFE-978A0BC9D990}">
      <dgm:prSet/>
      <dgm:spPr/>
      <dgm:t>
        <a:bodyPr/>
        <a:lstStyle/>
        <a:p>
          <a:endParaRPr lang="es-ES"/>
        </a:p>
      </dgm:t>
    </dgm:pt>
    <dgm:pt modelId="{1EDE8195-7D65-4463-8730-568A6477DAA2}" type="sibTrans" cxnId="{B683BE1C-2B4D-4E47-8EFE-978A0BC9D990}">
      <dgm:prSet/>
      <dgm:spPr/>
      <dgm:t>
        <a:bodyPr/>
        <a:lstStyle/>
        <a:p>
          <a:endParaRPr lang="es-ES"/>
        </a:p>
      </dgm:t>
    </dgm:pt>
    <dgm:pt modelId="{588D94CE-5828-4A72-89DA-F12CF69BE70C}">
      <dgm:prSet phldrT="[Texto]"/>
      <dgm:spPr/>
      <dgm:t>
        <a:bodyPr/>
        <a:lstStyle/>
        <a:p>
          <a:r>
            <a:rPr lang="es-GT" dirty="0" smtClean="0"/>
            <a:t>“Actividades inconscientes: PA y Respiración—Bulbo y Protuberancia</a:t>
          </a:r>
          <a:endParaRPr lang="es-ES" dirty="0"/>
        </a:p>
      </dgm:t>
    </dgm:pt>
    <dgm:pt modelId="{8DB0D60A-359A-4781-A9ED-157CDB807CD0}" type="parTrans" cxnId="{BB346335-5B26-4FAA-BC23-5E096A5959BF}">
      <dgm:prSet/>
      <dgm:spPr/>
      <dgm:t>
        <a:bodyPr/>
        <a:lstStyle/>
        <a:p>
          <a:endParaRPr lang="es-ES"/>
        </a:p>
      </dgm:t>
    </dgm:pt>
    <dgm:pt modelId="{D58C8C6B-6FDF-47CF-9833-43AB0AE86EA8}" type="sibTrans" cxnId="{BB346335-5B26-4FAA-BC23-5E096A5959BF}">
      <dgm:prSet/>
      <dgm:spPr/>
      <dgm:t>
        <a:bodyPr/>
        <a:lstStyle/>
        <a:p>
          <a:endParaRPr lang="es-ES"/>
        </a:p>
      </dgm:t>
    </dgm:pt>
    <dgm:pt modelId="{65A4BB91-DC7F-42D8-A909-877907C46B79}">
      <dgm:prSet phldrT="[Texto]" custT="1"/>
      <dgm:spPr/>
      <dgm:t>
        <a:bodyPr/>
        <a:lstStyle/>
        <a:p>
          <a:r>
            <a:rPr lang="es-GT" sz="2600" u="sng" dirty="0" smtClean="0"/>
            <a:t>Nivel Encefálico Superior o Cortical</a:t>
          </a:r>
        </a:p>
        <a:p>
          <a:r>
            <a:rPr lang="es-GT" sz="2200" dirty="0" smtClean="0"/>
            <a:t>(Corteza Cerebral)</a:t>
          </a:r>
          <a:endParaRPr lang="es-ES" sz="2200" dirty="0"/>
        </a:p>
      </dgm:t>
    </dgm:pt>
    <dgm:pt modelId="{0DF0C6BE-03D0-4BB5-8757-F631DA6193CA}" type="parTrans" cxnId="{EAA462AC-130F-431B-BEE4-E665E2CF4E45}">
      <dgm:prSet/>
      <dgm:spPr/>
      <dgm:t>
        <a:bodyPr/>
        <a:lstStyle/>
        <a:p>
          <a:endParaRPr lang="es-ES"/>
        </a:p>
      </dgm:t>
    </dgm:pt>
    <dgm:pt modelId="{C3F41E3F-DEDA-4C91-8BEC-F0F27F38BCE7}" type="sibTrans" cxnId="{EAA462AC-130F-431B-BEE4-E665E2CF4E45}">
      <dgm:prSet/>
      <dgm:spPr/>
      <dgm:t>
        <a:bodyPr/>
        <a:lstStyle/>
        <a:p>
          <a:endParaRPr lang="es-ES"/>
        </a:p>
      </dgm:t>
    </dgm:pt>
    <dgm:pt modelId="{079E283E-D5AA-4091-B898-0D3ADD817ABD}">
      <dgm:prSet phldrT="[Texto]"/>
      <dgm:spPr/>
      <dgm:t>
        <a:bodyPr/>
        <a:lstStyle/>
        <a:p>
          <a:r>
            <a:rPr lang="es-GT" dirty="0" smtClean="0"/>
            <a:t>Nunca Trabaja sola, Gran almacén de recuerdos e Información!</a:t>
          </a:r>
          <a:endParaRPr lang="es-ES" dirty="0"/>
        </a:p>
      </dgm:t>
    </dgm:pt>
    <dgm:pt modelId="{F1E8CC08-95F6-42AA-B518-4DA3D4B03695}" type="parTrans" cxnId="{9E9ADF21-D56A-46BC-BB90-E7099FB8BE54}">
      <dgm:prSet/>
      <dgm:spPr/>
      <dgm:t>
        <a:bodyPr/>
        <a:lstStyle/>
        <a:p>
          <a:endParaRPr lang="es-ES"/>
        </a:p>
      </dgm:t>
    </dgm:pt>
    <dgm:pt modelId="{6BBF255C-919A-4934-81BF-71D9DBB12F32}" type="sibTrans" cxnId="{9E9ADF21-D56A-46BC-BB90-E7099FB8BE54}">
      <dgm:prSet/>
      <dgm:spPr/>
      <dgm:t>
        <a:bodyPr/>
        <a:lstStyle/>
        <a:p>
          <a:endParaRPr lang="es-ES"/>
        </a:p>
      </dgm:t>
    </dgm:pt>
    <dgm:pt modelId="{D8D69C6F-DEF6-44B8-93AB-142A473F49A9}">
      <dgm:prSet phldrT="[Texto]"/>
      <dgm:spPr/>
      <dgm:t>
        <a:bodyPr/>
        <a:lstStyle/>
        <a:p>
          <a:r>
            <a:rPr lang="es-GT" dirty="0" smtClean="0"/>
            <a:t>Equilibrio: Cerebelo, Formación Reticular(Bulbo, Mesencéfalo y Protuberancia)</a:t>
          </a:r>
          <a:endParaRPr lang="es-ES" dirty="0"/>
        </a:p>
      </dgm:t>
    </dgm:pt>
    <dgm:pt modelId="{E77B6387-9515-4586-A2E8-2A123F97561F}" type="parTrans" cxnId="{973791C0-7899-4FEE-AC2E-DA5151CF9BFA}">
      <dgm:prSet/>
      <dgm:spPr/>
      <dgm:t>
        <a:bodyPr/>
        <a:lstStyle/>
        <a:p>
          <a:endParaRPr lang="es-ES"/>
        </a:p>
      </dgm:t>
    </dgm:pt>
    <dgm:pt modelId="{BCE75895-DDA1-433F-B5C6-F093CDA3A620}" type="sibTrans" cxnId="{973791C0-7899-4FEE-AC2E-DA5151CF9BFA}">
      <dgm:prSet/>
      <dgm:spPr/>
      <dgm:t>
        <a:bodyPr/>
        <a:lstStyle/>
        <a:p>
          <a:endParaRPr lang="es-ES"/>
        </a:p>
      </dgm:t>
    </dgm:pt>
    <dgm:pt modelId="{F944F9FD-B596-4E7E-AD47-840D65DF2AFE}">
      <dgm:prSet phldrT="[Texto]"/>
      <dgm:spPr/>
      <dgm:t>
        <a:bodyPr/>
        <a:lstStyle/>
        <a:p>
          <a:r>
            <a:rPr lang="es-GT" dirty="0" smtClean="0"/>
            <a:t>Reflejos de Alimentación (Bulbo, Protuberancia, Mesencéfalo, Amígdala e Hipotálamo)</a:t>
          </a:r>
          <a:endParaRPr lang="es-ES" dirty="0"/>
        </a:p>
      </dgm:t>
    </dgm:pt>
    <dgm:pt modelId="{013FC31C-03DE-4E66-8050-AD8AE7479D23}" type="parTrans" cxnId="{CF9D4081-F3B2-4394-8CCE-8CF980242F5B}">
      <dgm:prSet/>
      <dgm:spPr/>
      <dgm:t>
        <a:bodyPr/>
        <a:lstStyle/>
        <a:p>
          <a:endParaRPr lang="es-ES"/>
        </a:p>
      </dgm:t>
    </dgm:pt>
    <dgm:pt modelId="{1AF6B6E7-0147-43BC-A512-BE56218BECEC}" type="sibTrans" cxnId="{CF9D4081-F3B2-4394-8CCE-8CF980242F5B}">
      <dgm:prSet/>
      <dgm:spPr/>
      <dgm:t>
        <a:bodyPr/>
        <a:lstStyle/>
        <a:p>
          <a:endParaRPr lang="es-ES"/>
        </a:p>
      </dgm:t>
    </dgm:pt>
    <dgm:pt modelId="{BD38735B-5D12-4F04-9A97-AA9E435BDEC4}">
      <dgm:prSet phldrT="[Texto]"/>
      <dgm:spPr/>
      <dgm:t>
        <a:bodyPr/>
        <a:lstStyle/>
        <a:p>
          <a:r>
            <a:rPr lang="es-GT" dirty="0" smtClean="0"/>
            <a:t>Excitación, emociones, dolor, placer…</a:t>
          </a:r>
          <a:endParaRPr lang="es-ES" dirty="0"/>
        </a:p>
      </dgm:t>
    </dgm:pt>
    <dgm:pt modelId="{56AAEBF4-A39A-469D-BBE7-9684D7C40D86}" type="parTrans" cxnId="{85AA624C-A842-4EB4-A2C5-870048C54848}">
      <dgm:prSet/>
      <dgm:spPr/>
      <dgm:t>
        <a:bodyPr/>
        <a:lstStyle/>
        <a:p>
          <a:endParaRPr lang="es-ES"/>
        </a:p>
      </dgm:t>
    </dgm:pt>
    <dgm:pt modelId="{9946BD12-88A2-46E7-9856-BAF229557E24}" type="sibTrans" cxnId="{85AA624C-A842-4EB4-A2C5-870048C54848}">
      <dgm:prSet/>
      <dgm:spPr/>
      <dgm:t>
        <a:bodyPr/>
        <a:lstStyle/>
        <a:p>
          <a:endParaRPr lang="es-ES"/>
        </a:p>
      </dgm:t>
    </dgm:pt>
    <dgm:pt modelId="{0548156C-8A25-4FB5-A59A-BC29B3D9E8A0}">
      <dgm:prSet phldrT="[Texto]"/>
      <dgm:spPr/>
      <dgm:t>
        <a:bodyPr/>
        <a:lstStyle/>
        <a:p>
          <a:r>
            <a:rPr lang="es-GT" dirty="0" smtClean="0"/>
            <a:t>Mejora la PRECISIÓN de las funciones inferiores</a:t>
          </a:r>
          <a:endParaRPr lang="es-ES" dirty="0"/>
        </a:p>
      </dgm:t>
    </dgm:pt>
    <dgm:pt modelId="{B026CD99-AF6C-450A-98B7-BB905E0B3173}" type="parTrans" cxnId="{3FD262A1-9448-4D8B-8786-9BD4898CF7DB}">
      <dgm:prSet/>
      <dgm:spPr/>
      <dgm:t>
        <a:bodyPr/>
        <a:lstStyle/>
        <a:p>
          <a:endParaRPr lang="es-ES"/>
        </a:p>
      </dgm:t>
    </dgm:pt>
    <dgm:pt modelId="{565EFC1C-B6EA-4015-948D-8AFFA9F16DBB}" type="sibTrans" cxnId="{3FD262A1-9448-4D8B-8786-9BD4898CF7DB}">
      <dgm:prSet/>
      <dgm:spPr/>
      <dgm:t>
        <a:bodyPr/>
        <a:lstStyle/>
        <a:p>
          <a:endParaRPr lang="es-ES"/>
        </a:p>
      </dgm:t>
    </dgm:pt>
    <dgm:pt modelId="{0D803DC5-A5D0-44CC-9F2E-7D3F8F226FB5}" type="pres">
      <dgm:prSet presAssocID="{98FA56FA-BCC8-4FA9-97A1-494B48C84AF2}" presName="Name0" presStyleCnt="0">
        <dgm:presLayoutVars>
          <dgm:dir/>
          <dgm:animLvl val="lvl"/>
          <dgm:resizeHandles val="exact"/>
        </dgm:presLayoutVars>
      </dgm:prSet>
      <dgm:spPr/>
    </dgm:pt>
    <dgm:pt modelId="{1DC30D59-63BA-4818-A308-A9D97D09BFB0}" type="pres">
      <dgm:prSet presAssocID="{0CE1F518-2D93-42FD-BFFC-58A663679CA1}" presName="linNode" presStyleCnt="0"/>
      <dgm:spPr/>
    </dgm:pt>
    <dgm:pt modelId="{C99FC93A-37C7-4DAB-896C-660956D563CB}" type="pres">
      <dgm:prSet presAssocID="{0CE1F518-2D93-42FD-BFFC-58A663679CA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E163FA4-55F5-4774-999C-23B1A970897C}" type="pres">
      <dgm:prSet presAssocID="{0CE1F518-2D93-42FD-BFFC-58A663679CA1}" presName="descendantText" presStyleLbl="alignAccFollowNode1" presStyleIdx="0" presStyleCnt="3" custScaleY="10289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B0AF69-A5F2-4BC4-8B78-FD6C328B2CA0}" type="pres">
      <dgm:prSet presAssocID="{7B7C572C-28BC-4247-8F55-87CAA4EDF26B}" presName="sp" presStyleCnt="0"/>
      <dgm:spPr/>
    </dgm:pt>
    <dgm:pt modelId="{FEF28D92-5300-4ED5-A985-349C99BE838D}" type="pres">
      <dgm:prSet presAssocID="{59D42B88-DF7F-4DBA-9BE8-B3AD8340D293}" presName="linNode" presStyleCnt="0"/>
      <dgm:spPr/>
    </dgm:pt>
    <dgm:pt modelId="{7804636A-D084-4823-874A-47665A8D2785}" type="pres">
      <dgm:prSet presAssocID="{59D42B88-DF7F-4DBA-9BE8-B3AD8340D29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148F342-5095-4220-9D74-A0D4AEFD2CE4}" type="pres">
      <dgm:prSet presAssocID="{59D42B88-DF7F-4DBA-9BE8-B3AD8340D293}" presName="descendantText" presStyleLbl="alignAccFollowNode1" presStyleIdx="1" presStyleCnt="3" custScaleY="16892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1E230EE-C274-4C61-A4BF-04C2D32F4319}" type="pres">
      <dgm:prSet presAssocID="{1EDE8195-7D65-4463-8730-568A6477DAA2}" presName="sp" presStyleCnt="0"/>
      <dgm:spPr/>
    </dgm:pt>
    <dgm:pt modelId="{0ABACA3D-D4D8-4A41-9586-1F0504A9F64F}" type="pres">
      <dgm:prSet presAssocID="{65A4BB91-DC7F-42D8-A909-877907C46B79}" presName="linNode" presStyleCnt="0"/>
      <dgm:spPr/>
    </dgm:pt>
    <dgm:pt modelId="{B3D42BF7-9554-445A-8624-CE8C58AF2FD1}" type="pres">
      <dgm:prSet presAssocID="{65A4BB91-DC7F-42D8-A909-877907C46B79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684D113C-BDB3-4C87-8978-F695B640E481}" type="pres">
      <dgm:prSet presAssocID="{65A4BB91-DC7F-42D8-A909-877907C46B79}" presName="descendantText" presStyleLbl="alignAccFollowNode1" presStyleIdx="2" presStyleCnt="3" custScaleY="11072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3285CA0-1BE7-49B8-BCB0-00F2643498E8}" type="presOf" srcId="{079E283E-D5AA-4091-B898-0D3ADD817ABD}" destId="{684D113C-BDB3-4C87-8978-F695B640E481}" srcOrd="0" destOrd="0" presId="urn:microsoft.com/office/officeart/2005/8/layout/vList5"/>
    <dgm:cxn modelId="{37E2F023-B0A7-41EB-8C58-C2F95AA5EEDA}" srcId="{0CE1F518-2D93-42FD-BFFC-58A663679CA1}" destId="{35BCFF2A-2C8E-4492-A853-C841F4D0F59D}" srcOrd="1" destOrd="0" parTransId="{0576DB9C-C492-4B03-A453-699F24418AC8}" sibTransId="{8F158352-B115-4C2F-BA0F-B2C3E3A0FF46}"/>
    <dgm:cxn modelId="{973791C0-7899-4FEE-AC2E-DA5151CF9BFA}" srcId="{59D42B88-DF7F-4DBA-9BE8-B3AD8340D293}" destId="{D8D69C6F-DEF6-44B8-93AB-142A473F49A9}" srcOrd="1" destOrd="0" parTransId="{E77B6387-9515-4586-A2E8-2A123F97561F}" sibTransId="{BCE75895-DDA1-433F-B5C6-F093CDA3A620}"/>
    <dgm:cxn modelId="{96ED36B4-EC5D-48A2-A082-D2488472D40F}" type="presOf" srcId="{867F288E-CE4C-4B75-AF01-D46BA9E7E71F}" destId="{DE163FA4-55F5-4774-999C-23B1A970897C}" srcOrd="0" destOrd="0" presId="urn:microsoft.com/office/officeart/2005/8/layout/vList5"/>
    <dgm:cxn modelId="{FCF2B7A1-0A51-4B2D-9530-12BA02443E1F}" type="presOf" srcId="{F944F9FD-B596-4E7E-AD47-840D65DF2AFE}" destId="{7148F342-5095-4220-9D74-A0D4AEFD2CE4}" srcOrd="0" destOrd="2" presId="urn:microsoft.com/office/officeart/2005/8/layout/vList5"/>
    <dgm:cxn modelId="{7678A9D7-6922-48E6-84CD-A412EE7694F0}" type="presOf" srcId="{0CE1F518-2D93-42FD-BFFC-58A663679CA1}" destId="{C99FC93A-37C7-4DAB-896C-660956D563CB}" srcOrd="0" destOrd="0" presId="urn:microsoft.com/office/officeart/2005/8/layout/vList5"/>
    <dgm:cxn modelId="{F2DE98FF-D38D-4EEE-A19A-F5B38508689D}" type="presOf" srcId="{98FA56FA-BCC8-4FA9-97A1-494B48C84AF2}" destId="{0D803DC5-A5D0-44CC-9F2E-7D3F8F226FB5}" srcOrd="0" destOrd="0" presId="urn:microsoft.com/office/officeart/2005/8/layout/vList5"/>
    <dgm:cxn modelId="{BB346335-5B26-4FAA-BC23-5E096A5959BF}" srcId="{59D42B88-DF7F-4DBA-9BE8-B3AD8340D293}" destId="{588D94CE-5828-4A72-89DA-F12CF69BE70C}" srcOrd="0" destOrd="0" parTransId="{8DB0D60A-359A-4781-A9ED-157CDB807CD0}" sibTransId="{D58C8C6B-6FDF-47CF-9833-43AB0AE86EA8}"/>
    <dgm:cxn modelId="{85AA624C-A842-4EB4-A2C5-870048C54848}" srcId="{59D42B88-DF7F-4DBA-9BE8-B3AD8340D293}" destId="{BD38735B-5D12-4F04-9A97-AA9E435BDEC4}" srcOrd="3" destOrd="0" parTransId="{56AAEBF4-A39A-469D-BBE7-9684D7C40D86}" sibTransId="{9946BD12-88A2-46E7-9856-BAF229557E24}"/>
    <dgm:cxn modelId="{96A30A9D-935F-4249-9B86-B1D4B1342923}" type="presOf" srcId="{65A4BB91-DC7F-42D8-A909-877907C46B79}" destId="{B3D42BF7-9554-445A-8624-CE8C58AF2FD1}" srcOrd="0" destOrd="0" presId="urn:microsoft.com/office/officeart/2005/8/layout/vList5"/>
    <dgm:cxn modelId="{1C273E83-E8D4-42BE-B514-92CF488686A1}" type="presOf" srcId="{0548156C-8A25-4FB5-A59A-BC29B3D9E8A0}" destId="{684D113C-BDB3-4C87-8978-F695B640E481}" srcOrd="0" destOrd="1" presId="urn:microsoft.com/office/officeart/2005/8/layout/vList5"/>
    <dgm:cxn modelId="{0D3402A4-342F-49FD-9B7C-E382171D3355}" type="presOf" srcId="{35BCFF2A-2C8E-4492-A853-C841F4D0F59D}" destId="{DE163FA4-55F5-4774-999C-23B1A970897C}" srcOrd="0" destOrd="1" presId="urn:microsoft.com/office/officeart/2005/8/layout/vList5"/>
    <dgm:cxn modelId="{EAA462AC-130F-431B-BEE4-E665E2CF4E45}" srcId="{98FA56FA-BCC8-4FA9-97A1-494B48C84AF2}" destId="{65A4BB91-DC7F-42D8-A909-877907C46B79}" srcOrd="2" destOrd="0" parTransId="{0DF0C6BE-03D0-4BB5-8757-F631DA6193CA}" sibTransId="{C3F41E3F-DEDA-4C91-8BEC-F0F27F38BCE7}"/>
    <dgm:cxn modelId="{5605962D-4B11-4782-AFDD-0A9D91752F4D}" srcId="{0CE1F518-2D93-42FD-BFFC-58A663679CA1}" destId="{867F288E-CE4C-4B75-AF01-D46BA9E7E71F}" srcOrd="0" destOrd="0" parTransId="{2C720774-3DB2-4358-9520-076F70FE911D}" sibTransId="{F863B083-7915-41D5-9FAC-3AE71A21611C}"/>
    <dgm:cxn modelId="{9E9ADF21-D56A-46BC-BB90-E7099FB8BE54}" srcId="{65A4BB91-DC7F-42D8-A909-877907C46B79}" destId="{079E283E-D5AA-4091-B898-0D3ADD817ABD}" srcOrd="0" destOrd="0" parTransId="{F1E8CC08-95F6-42AA-B518-4DA3D4B03695}" sibTransId="{6BBF255C-919A-4934-81BF-71D9DBB12F32}"/>
    <dgm:cxn modelId="{CF9D4081-F3B2-4394-8CCE-8CF980242F5B}" srcId="{59D42B88-DF7F-4DBA-9BE8-B3AD8340D293}" destId="{F944F9FD-B596-4E7E-AD47-840D65DF2AFE}" srcOrd="2" destOrd="0" parTransId="{013FC31C-03DE-4E66-8050-AD8AE7479D23}" sibTransId="{1AF6B6E7-0147-43BC-A512-BE56218BECEC}"/>
    <dgm:cxn modelId="{5CFF4D23-6B12-4343-ADB8-7DE923A8D92D}" type="presOf" srcId="{59D42B88-DF7F-4DBA-9BE8-B3AD8340D293}" destId="{7804636A-D084-4823-874A-47665A8D2785}" srcOrd="0" destOrd="0" presId="urn:microsoft.com/office/officeart/2005/8/layout/vList5"/>
    <dgm:cxn modelId="{B683BE1C-2B4D-4E47-8EFE-978A0BC9D990}" srcId="{98FA56FA-BCC8-4FA9-97A1-494B48C84AF2}" destId="{59D42B88-DF7F-4DBA-9BE8-B3AD8340D293}" srcOrd="1" destOrd="0" parTransId="{DA558982-3249-459C-B56E-2C4246E57006}" sibTransId="{1EDE8195-7D65-4463-8730-568A6477DAA2}"/>
    <dgm:cxn modelId="{3FD262A1-9448-4D8B-8786-9BD4898CF7DB}" srcId="{65A4BB91-DC7F-42D8-A909-877907C46B79}" destId="{0548156C-8A25-4FB5-A59A-BC29B3D9E8A0}" srcOrd="1" destOrd="0" parTransId="{B026CD99-AF6C-450A-98B7-BB905E0B3173}" sibTransId="{565EFC1C-B6EA-4015-948D-8AFFA9F16DBB}"/>
    <dgm:cxn modelId="{69A6156D-6D5F-46CE-BA02-5852598F2365}" type="presOf" srcId="{588D94CE-5828-4A72-89DA-F12CF69BE70C}" destId="{7148F342-5095-4220-9D74-A0D4AEFD2CE4}" srcOrd="0" destOrd="0" presId="urn:microsoft.com/office/officeart/2005/8/layout/vList5"/>
    <dgm:cxn modelId="{5EA5C3F5-51D3-432E-B7E4-DA6F76A253D0}" type="presOf" srcId="{D8D69C6F-DEF6-44B8-93AB-142A473F49A9}" destId="{7148F342-5095-4220-9D74-A0D4AEFD2CE4}" srcOrd="0" destOrd="1" presId="urn:microsoft.com/office/officeart/2005/8/layout/vList5"/>
    <dgm:cxn modelId="{CD694787-EA9B-4598-82A1-DE7AB6710FA2}" type="presOf" srcId="{BD38735B-5D12-4F04-9A97-AA9E435BDEC4}" destId="{7148F342-5095-4220-9D74-A0D4AEFD2CE4}" srcOrd="0" destOrd="3" presId="urn:microsoft.com/office/officeart/2005/8/layout/vList5"/>
    <dgm:cxn modelId="{14CF6F58-81F3-4CB4-90CA-D0E38B3809C9}" srcId="{98FA56FA-BCC8-4FA9-97A1-494B48C84AF2}" destId="{0CE1F518-2D93-42FD-BFFC-58A663679CA1}" srcOrd="0" destOrd="0" parTransId="{F3DD31E5-C6C5-449C-8590-B023EC3E23A3}" sibTransId="{7B7C572C-28BC-4247-8F55-87CAA4EDF26B}"/>
    <dgm:cxn modelId="{7AC6C5E7-1AA9-4194-844A-1485DC908A87}" type="presParOf" srcId="{0D803DC5-A5D0-44CC-9F2E-7D3F8F226FB5}" destId="{1DC30D59-63BA-4818-A308-A9D97D09BFB0}" srcOrd="0" destOrd="0" presId="urn:microsoft.com/office/officeart/2005/8/layout/vList5"/>
    <dgm:cxn modelId="{DC0F68F6-86F2-4CFF-8297-DBE742C86CCB}" type="presParOf" srcId="{1DC30D59-63BA-4818-A308-A9D97D09BFB0}" destId="{C99FC93A-37C7-4DAB-896C-660956D563CB}" srcOrd="0" destOrd="0" presId="urn:microsoft.com/office/officeart/2005/8/layout/vList5"/>
    <dgm:cxn modelId="{99261690-A017-4E4E-ADCA-0C8F0A17B0AC}" type="presParOf" srcId="{1DC30D59-63BA-4818-A308-A9D97D09BFB0}" destId="{DE163FA4-55F5-4774-999C-23B1A970897C}" srcOrd="1" destOrd="0" presId="urn:microsoft.com/office/officeart/2005/8/layout/vList5"/>
    <dgm:cxn modelId="{1E34D750-6877-4C2F-B0AF-DBC079204340}" type="presParOf" srcId="{0D803DC5-A5D0-44CC-9F2E-7D3F8F226FB5}" destId="{2FB0AF69-A5F2-4BC4-8B78-FD6C328B2CA0}" srcOrd="1" destOrd="0" presId="urn:microsoft.com/office/officeart/2005/8/layout/vList5"/>
    <dgm:cxn modelId="{3C41BAE1-73EE-40B4-B8CA-4108DCD8EF6B}" type="presParOf" srcId="{0D803DC5-A5D0-44CC-9F2E-7D3F8F226FB5}" destId="{FEF28D92-5300-4ED5-A985-349C99BE838D}" srcOrd="2" destOrd="0" presId="urn:microsoft.com/office/officeart/2005/8/layout/vList5"/>
    <dgm:cxn modelId="{C01F083A-FC59-462E-8768-479F1010BA19}" type="presParOf" srcId="{FEF28D92-5300-4ED5-A985-349C99BE838D}" destId="{7804636A-D084-4823-874A-47665A8D2785}" srcOrd="0" destOrd="0" presId="urn:microsoft.com/office/officeart/2005/8/layout/vList5"/>
    <dgm:cxn modelId="{EE060299-72E7-4FDC-9C29-9016C97BB839}" type="presParOf" srcId="{FEF28D92-5300-4ED5-A985-349C99BE838D}" destId="{7148F342-5095-4220-9D74-A0D4AEFD2CE4}" srcOrd="1" destOrd="0" presId="urn:microsoft.com/office/officeart/2005/8/layout/vList5"/>
    <dgm:cxn modelId="{03A40119-E0C0-4CE6-A700-D5F9D6DF1F04}" type="presParOf" srcId="{0D803DC5-A5D0-44CC-9F2E-7D3F8F226FB5}" destId="{F1E230EE-C274-4C61-A4BF-04C2D32F4319}" srcOrd="3" destOrd="0" presId="urn:microsoft.com/office/officeart/2005/8/layout/vList5"/>
    <dgm:cxn modelId="{2D8DCCD6-88F1-4CB0-B5D4-730DDF5738B5}" type="presParOf" srcId="{0D803DC5-A5D0-44CC-9F2E-7D3F8F226FB5}" destId="{0ABACA3D-D4D8-4A41-9586-1F0504A9F64F}" srcOrd="4" destOrd="0" presId="urn:microsoft.com/office/officeart/2005/8/layout/vList5"/>
    <dgm:cxn modelId="{E2889F96-3CFF-4D73-B0A1-A0768A4B2EAD}" type="presParOf" srcId="{0ABACA3D-D4D8-4A41-9586-1F0504A9F64F}" destId="{B3D42BF7-9554-445A-8624-CE8C58AF2FD1}" srcOrd="0" destOrd="0" presId="urn:microsoft.com/office/officeart/2005/8/layout/vList5"/>
    <dgm:cxn modelId="{6F60A8CA-F15B-4ECD-BE24-15738E73E488}" type="presParOf" srcId="{0ABACA3D-D4D8-4A41-9586-1F0504A9F64F}" destId="{684D113C-BDB3-4C87-8978-F695B640E4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C07B4B-7095-45D7-B29C-DC09D5A2AF04}">
      <dsp:nvSpPr>
        <dsp:cNvPr id="0" name=""/>
        <dsp:cNvSpPr/>
      </dsp:nvSpPr>
      <dsp:spPr>
        <a:xfrm>
          <a:off x="0" y="2883763"/>
          <a:ext cx="8136904" cy="20830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200" kern="1200" dirty="0" smtClean="0"/>
            <a:t>Múltiples Zonas Sensitivas</a:t>
          </a:r>
          <a:endParaRPr lang="es-ES" sz="3200" kern="1200" dirty="0"/>
        </a:p>
      </dsp:txBody>
      <dsp:txXfrm>
        <a:off x="0" y="2883763"/>
        <a:ext cx="8136904" cy="1124834"/>
      </dsp:txXfrm>
    </dsp:sp>
    <dsp:sp modelId="{A3F939E2-1DB6-48C1-9643-4854F68B58AF}">
      <dsp:nvSpPr>
        <dsp:cNvPr id="0" name=""/>
        <dsp:cNvSpPr/>
      </dsp:nvSpPr>
      <dsp:spPr>
        <a:xfrm>
          <a:off x="0" y="3600400"/>
          <a:ext cx="4068452" cy="11228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1)Médula Espinal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kern="1200" dirty="0" smtClean="0"/>
            <a:t>2)Formación Reticular del  Bulbo Raquídeo, Protuberancia y Mesencéfalo </a:t>
          </a:r>
          <a:endParaRPr lang="es-ES" sz="1800" kern="1200" dirty="0"/>
        </a:p>
      </dsp:txBody>
      <dsp:txXfrm>
        <a:off x="0" y="3600400"/>
        <a:ext cx="4068452" cy="1122832"/>
      </dsp:txXfrm>
    </dsp:sp>
    <dsp:sp modelId="{3DE73ABA-7EC2-486A-9CB4-9C43686C3507}">
      <dsp:nvSpPr>
        <dsp:cNvPr id="0" name=""/>
        <dsp:cNvSpPr/>
      </dsp:nvSpPr>
      <dsp:spPr>
        <a:xfrm>
          <a:off x="4068452" y="3600400"/>
          <a:ext cx="4068452" cy="11228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900" kern="1200" dirty="0" smtClean="0"/>
            <a:t>3)Cerebelo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900" kern="1200" dirty="0" smtClean="0"/>
            <a:t>4)Tálamo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900" kern="1200" dirty="0" smtClean="0"/>
            <a:t>5)Corteza Cerebral</a:t>
          </a:r>
          <a:endParaRPr lang="es-ES" sz="1900" kern="1200" dirty="0"/>
        </a:p>
      </dsp:txBody>
      <dsp:txXfrm>
        <a:off x="4068452" y="3600400"/>
        <a:ext cx="4068452" cy="1122832"/>
      </dsp:txXfrm>
    </dsp:sp>
    <dsp:sp modelId="{57906334-67D3-4C3B-BDD1-CDB0A924F237}">
      <dsp:nvSpPr>
        <dsp:cNvPr id="0" name=""/>
        <dsp:cNvSpPr/>
      </dsp:nvSpPr>
      <dsp:spPr>
        <a:xfrm rot="10800000">
          <a:off x="0" y="1442762"/>
          <a:ext cx="8136904" cy="145519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200" kern="1200" dirty="0" smtClean="0"/>
            <a:t>Nervios Periféricos</a:t>
          </a:r>
          <a:endParaRPr lang="es-ES" sz="3200" kern="1200" dirty="0"/>
        </a:p>
      </dsp:txBody>
      <dsp:txXfrm rot="10800000">
        <a:off x="0" y="1442762"/>
        <a:ext cx="8136904" cy="1455193"/>
      </dsp:txXfrm>
    </dsp:sp>
    <dsp:sp modelId="{4C3D0950-25FA-4FE6-AFB9-712F8E2960E0}">
      <dsp:nvSpPr>
        <dsp:cNvPr id="0" name=""/>
        <dsp:cNvSpPr/>
      </dsp:nvSpPr>
      <dsp:spPr>
        <a:xfrm rot="10800000">
          <a:off x="0" y="1760"/>
          <a:ext cx="8136904" cy="145519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200" kern="1200" dirty="0" smtClean="0"/>
            <a:t>Estímulo-Receptor Sensitivo</a:t>
          </a:r>
          <a:endParaRPr lang="es-ES" sz="3200" kern="1200" dirty="0"/>
        </a:p>
      </dsp:txBody>
      <dsp:txXfrm rot="10800000">
        <a:off x="0" y="1760"/>
        <a:ext cx="8136904" cy="145519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163FA4-55F5-4774-999C-23B1A970897C}">
      <dsp:nvSpPr>
        <dsp:cNvPr id="0" name=""/>
        <dsp:cNvSpPr/>
      </dsp:nvSpPr>
      <dsp:spPr>
        <a:xfrm rot="5400000">
          <a:off x="5234780" y="-2021151"/>
          <a:ext cx="1184214" cy="5484129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Marcha, reflejos de retiro doloroso, reflejo postural contra gravedad, reflejos autónomos como vasos sanguíneos, peristalsis o micción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Transmite señales de la periferia al encéfalo y transmite respuestas</a:t>
          </a:r>
          <a:endParaRPr lang="es-ES" sz="1400" kern="1200" dirty="0"/>
        </a:p>
      </dsp:txBody>
      <dsp:txXfrm rot="5400000">
        <a:off x="5234780" y="-2021151"/>
        <a:ext cx="1184214" cy="5484129"/>
      </dsp:txXfrm>
    </dsp:sp>
    <dsp:sp modelId="{C99FC93A-37C7-4DAB-896C-660956D563CB}">
      <dsp:nvSpPr>
        <dsp:cNvPr id="0" name=""/>
        <dsp:cNvSpPr/>
      </dsp:nvSpPr>
      <dsp:spPr>
        <a:xfrm>
          <a:off x="0" y="1589"/>
          <a:ext cx="3084822" cy="1438648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200" u="sng" kern="1200" dirty="0" smtClean="0"/>
            <a:t>Nivel Medular</a:t>
          </a:r>
          <a:endParaRPr lang="es-ES" sz="3200" u="sng" kern="1200" dirty="0"/>
        </a:p>
      </dsp:txBody>
      <dsp:txXfrm>
        <a:off x="0" y="1589"/>
        <a:ext cx="3084822" cy="1438648"/>
      </dsp:txXfrm>
    </dsp:sp>
    <dsp:sp modelId="{7148F342-5095-4220-9D74-A0D4AEFD2CE4}">
      <dsp:nvSpPr>
        <dsp:cNvPr id="0" name=""/>
        <dsp:cNvSpPr/>
      </dsp:nvSpPr>
      <dsp:spPr>
        <a:xfrm rot="5400000">
          <a:off x="4849091" y="-255110"/>
          <a:ext cx="1944212" cy="5478773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“Actividades inconscientes: PA y Respiración—Bulbo y Protuberancia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Equilibrio: Cerebelo, Formación Reticular(Bulbo, Mesencéfalo y Protuberancia)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Reflejos de Alimentación (Bulbo, Protuberancia, Mesencéfalo, Amígdala e Hipotálamo)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Excitación, emociones, dolor, placer…</a:t>
          </a:r>
          <a:endParaRPr lang="es-ES" sz="1400" kern="1200" dirty="0"/>
        </a:p>
      </dsp:txBody>
      <dsp:txXfrm rot="5400000">
        <a:off x="4849091" y="-255110"/>
        <a:ext cx="1944212" cy="5478773"/>
      </dsp:txXfrm>
    </dsp:sp>
    <dsp:sp modelId="{7804636A-D084-4823-874A-47665A8D2785}">
      <dsp:nvSpPr>
        <dsp:cNvPr id="0" name=""/>
        <dsp:cNvSpPr/>
      </dsp:nvSpPr>
      <dsp:spPr>
        <a:xfrm>
          <a:off x="0" y="1764951"/>
          <a:ext cx="3081810" cy="1438648"/>
        </a:xfrm>
        <a:prstGeom prst="roundRect">
          <a:avLst/>
        </a:prstGeom>
        <a:solidFill>
          <a:schemeClr val="accent6">
            <a:shade val="50000"/>
            <a:hueOff val="-9185"/>
            <a:satOff val="-4965"/>
            <a:lumOff val="28293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900" u="sng" kern="1200" dirty="0" smtClean="0"/>
            <a:t>Nivel Encefálico Inferior o Subcortical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700" kern="1200" dirty="0" smtClean="0"/>
            <a:t>(</a:t>
          </a:r>
          <a:r>
            <a:rPr lang="es-GT" sz="1400" kern="1200" dirty="0" smtClean="0"/>
            <a:t>Bulbo, protuberancia, mesencéfalo, hipotálamo, tálamo, cerebelo y GB)</a:t>
          </a:r>
          <a:endParaRPr lang="es-ES" sz="1400" kern="1200" dirty="0"/>
        </a:p>
      </dsp:txBody>
      <dsp:txXfrm>
        <a:off x="0" y="1764951"/>
        <a:ext cx="3081810" cy="1438648"/>
      </dsp:txXfrm>
    </dsp:sp>
    <dsp:sp modelId="{684D113C-BDB3-4C87-8978-F695B640E481}">
      <dsp:nvSpPr>
        <dsp:cNvPr id="0" name=""/>
        <dsp:cNvSpPr/>
      </dsp:nvSpPr>
      <dsp:spPr>
        <a:xfrm rot="5400000">
          <a:off x="5189733" y="1505573"/>
          <a:ext cx="1274308" cy="5484129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Nunca Trabaja sola, Gran almacén de recuerdos e Información!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400" kern="1200" dirty="0" smtClean="0"/>
            <a:t>Mejora la PRECISIÓN de las funciones inferiores</a:t>
          </a:r>
          <a:endParaRPr lang="es-ES" sz="1400" kern="1200" dirty="0"/>
        </a:p>
      </dsp:txBody>
      <dsp:txXfrm rot="5400000">
        <a:off x="5189733" y="1505573"/>
        <a:ext cx="1274308" cy="5484129"/>
      </dsp:txXfrm>
    </dsp:sp>
    <dsp:sp modelId="{B3D42BF7-9554-445A-8624-CE8C58AF2FD1}">
      <dsp:nvSpPr>
        <dsp:cNvPr id="0" name=""/>
        <dsp:cNvSpPr/>
      </dsp:nvSpPr>
      <dsp:spPr>
        <a:xfrm>
          <a:off x="0" y="3528314"/>
          <a:ext cx="3084822" cy="1438648"/>
        </a:xfrm>
        <a:prstGeom prst="roundRect">
          <a:avLst/>
        </a:prstGeom>
        <a:solidFill>
          <a:schemeClr val="accent6">
            <a:shade val="50000"/>
            <a:hueOff val="-9185"/>
            <a:satOff val="-4965"/>
            <a:lumOff val="28293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600" u="sng" kern="1200" dirty="0" smtClean="0"/>
            <a:t>Nivel Encefálico Superior o Cortical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200" kern="1200" dirty="0" smtClean="0"/>
            <a:t>(Corteza Cerebral)</a:t>
          </a:r>
          <a:endParaRPr lang="es-ES" sz="2200" kern="1200" dirty="0"/>
        </a:p>
      </dsp:txBody>
      <dsp:txXfrm>
        <a:off x="0" y="3528314"/>
        <a:ext cx="3084822" cy="1438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6368118-E899-45A6-9AE4-6153ED49043C}" type="datetimeFigureOut">
              <a:rPr lang="es-ES" smtClean="0"/>
              <a:t>29/01/2014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408A695-F4DB-409B-B0C0-7ED00C8BDB73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Mozart%20y%20Funciones%20Cerebrales,%20Dr.%20Johnnathan%20Molina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Formaci&#243;n%20Reticular%20y%20Sistema%20L&#237;mbico,%20Dr.%20Johnnathan%20Molina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Prote&#237;na%20G,%20Dr.%20Johnnathan%20Molina.wm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Sinapsis%20Neuronal%20Dr.%20Johnnathan%20Molina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Jonathan\Desktop\Fisiolog&#237;a%202014\Neurons,%20Beginnin%20slide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Sinapsis,%20Alzheimer,%20Amor,%20Dr.%20Johnnathan%20Molina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asalia.com/autores/khalil-gibran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3356992"/>
            <a:ext cx="8077200" cy="1673352"/>
          </a:xfrm>
        </p:spPr>
        <p:txBody>
          <a:bodyPr/>
          <a:lstStyle/>
          <a:p>
            <a:pPr algn="ctr"/>
            <a:r>
              <a:rPr lang="es-GT" dirty="0" smtClean="0"/>
              <a:t>Fisiología Humana</a:t>
            </a:r>
            <a:br>
              <a:rPr lang="es-GT" dirty="0" smtClean="0"/>
            </a:br>
            <a:r>
              <a:rPr lang="es-GT" dirty="0" smtClean="0"/>
              <a:t>2014</a:t>
            </a:r>
            <a:endParaRPr lang="es-ES" dirty="0"/>
          </a:p>
        </p:txBody>
      </p:sp>
      <p:pic>
        <p:nvPicPr>
          <p:cNvPr id="36866" name="Picture 2" descr="http://medicinaigss.files.wordpress.com/2008/04/escudo25.jpg?w=4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8617" y="0"/>
            <a:ext cx="1915383" cy="134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www.usac.edu.gt/images/escudo_usac_transparente_we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03648" cy="1403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ozart y Funciones Cerebrales,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556792"/>
            <a:ext cx="7224464" cy="504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Niveles de Función del Sistema Nervioso Central, SNC</a:t>
            </a:r>
            <a:endParaRPr lang="es-ES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323528" y="1628800"/>
          <a:ext cx="856895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ormación Reticular y Sistema Límbico,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25231" y="332656"/>
            <a:ext cx="8079217" cy="6059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Sinapsis del SNC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363272" cy="4625609"/>
          </a:xfrm>
        </p:spPr>
        <p:txBody>
          <a:bodyPr>
            <a:normAutofit/>
          </a:bodyPr>
          <a:lstStyle/>
          <a:p>
            <a:pPr algn="just"/>
            <a:r>
              <a:rPr lang="es-GT" sz="2800" dirty="0" smtClean="0"/>
              <a:t>Funciones Sinápticas de las Neuronas:</a:t>
            </a:r>
          </a:p>
          <a:p>
            <a:pPr marL="633222" indent="-514350" algn="just">
              <a:buFont typeface="+mj-lt"/>
              <a:buAutoNum type="arabicPeriod"/>
            </a:pPr>
            <a:r>
              <a:rPr lang="es-GT" sz="2400" dirty="0" smtClean="0"/>
              <a:t>Bloquear un impulso de una a otra neurona</a:t>
            </a:r>
          </a:p>
          <a:p>
            <a:pPr marL="633222" indent="-514350" algn="just">
              <a:buFont typeface="+mj-lt"/>
              <a:buAutoNum type="arabicPeriod"/>
            </a:pPr>
            <a:r>
              <a:rPr lang="es-GT" sz="2400" dirty="0" smtClean="0"/>
              <a:t>Formar un eslabón en una cadena de impulsos repetitiva</a:t>
            </a:r>
          </a:p>
          <a:p>
            <a:pPr marL="633222" indent="-514350" algn="just">
              <a:buFont typeface="+mj-lt"/>
              <a:buAutoNum type="arabicPeriod"/>
            </a:pPr>
            <a:r>
              <a:rPr lang="es-GT" sz="2400" dirty="0" smtClean="0"/>
              <a:t>Integrarse y formar patrones intricados de respuesta</a:t>
            </a: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TIPOS DE SINAPSIS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/>
            <a:r>
              <a:rPr lang="es-GT" sz="2400" u="sng" dirty="0" smtClean="0"/>
              <a:t>Químicas</a:t>
            </a:r>
            <a:r>
              <a:rPr lang="es-GT" sz="2400" u="sng" dirty="0" smtClean="0"/>
              <a:t>:</a:t>
            </a:r>
            <a:r>
              <a:rPr lang="es-GT" sz="2400" dirty="0" smtClean="0"/>
              <a:t> </a:t>
            </a:r>
            <a:r>
              <a:rPr lang="es-GT" sz="2000" i="1" dirty="0" smtClean="0"/>
              <a:t>mayoría, neurotransmisor-Proteínas Receptoras(Excita, Inhibe o modifica sensibilidad).. </a:t>
            </a:r>
            <a:r>
              <a:rPr lang="es-GT" sz="2000" i="1" dirty="0" err="1" smtClean="0"/>
              <a:t>Acetilcolina</a:t>
            </a:r>
            <a:r>
              <a:rPr lang="es-GT" sz="2000" i="1" dirty="0" smtClean="0"/>
              <a:t>, </a:t>
            </a:r>
            <a:r>
              <a:rPr lang="es-GT" sz="2000" i="1" dirty="0" err="1" smtClean="0"/>
              <a:t>Noradrenalina</a:t>
            </a:r>
            <a:r>
              <a:rPr lang="es-GT" sz="2000" i="1" dirty="0" smtClean="0"/>
              <a:t>, Adrenalina, Histamina, </a:t>
            </a:r>
            <a:r>
              <a:rPr lang="es-GT" sz="2000" i="1" dirty="0" smtClean="0">
                <a:solidFill>
                  <a:srgbClr val="FF0000"/>
                </a:solidFill>
              </a:rPr>
              <a:t>GABA</a:t>
            </a:r>
            <a:r>
              <a:rPr lang="es-GT" sz="2000" i="1" dirty="0" smtClean="0"/>
              <a:t>, Glicina, Serotonina y </a:t>
            </a:r>
            <a:r>
              <a:rPr lang="es-GT" sz="2000" i="1" dirty="0" err="1" smtClean="0">
                <a:solidFill>
                  <a:srgbClr val="44FA4D"/>
                </a:solidFill>
              </a:rPr>
              <a:t>Glutamato</a:t>
            </a:r>
            <a:endParaRPr lang="es-GT" sz="2000" i="1" dirty="0" smtClean="0">
              <a:solidFill>
                <a:srgbClr val="44FA4D"/>
              </a:solidFill>
            </a:endParaRPr>
          </a:p>
          <a:p>
            <a:r>
              <a:rPr lang="es-GT" sz="2400" dirty="0" smtClean="0"/>
              <a:t>   </a:t>
            </a:r>
            <a:r>
              <a:rPr lang="es-GT" sz="2400" u="sng" dirty="0" smtClean="0"/>
              <a:t>Eléctricas</a:t>
            </a:r>
            <a:r>
              <a:rPr lang="es-GT" sz="2400" dirty="0" smtClean="0"/>
              <a:t>: </a:t>
            </a:r>
            <a:r>
              <a:rPr lang="es-GT" sz="2000" dirty="0" smtClean="0"/>
              <a:t>Canales abiertos (Uniones en Hendidura), raros en SNC, de músculo liso al siguiente músculo liso;  al igual en el </a:t>
            </a:r>
            <a:r>
              <a:rPr lang="es-GT" sz="2000" dirty="0" err="1" smtClean="0"/>
              <a:t>miocito</a:t>
            </a:r>
            <a:r>
              <a:rPr lang="es-GT" sz="2000" dirty="0" smtClean="0"/>
              <a:t> cardíaco.</a:t>
            </a:r>
          </a:p>
          <a:p>
            <a:endParaRPr lang="es-GT" sz="2400" dirty="0" smtClean="0"/>
          </a:p>
          <a:p>
            <a:r>
              <a:rPr lang="es-GT" sz="2400" dirty="0" smtClean="0"/>
              <a:t>Conducción Unidireccional (Sinapsis Químicas)</a:t>
            </a:r>
          </a:p>
          <a:p>
            <a:r>
              <a:rPr lang="es-GT" sz="2400" dirty="0" smtClean="0"/>
              <a:t>Conducción Bidireccional en las eléctricas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Anatomía de la Sinapsis</a:t>
            </a:r>
            <a:endParaRPr lang="es-ES" dirty="0"/>
          </a:p>
        </p:txBody>
      </p:sp>
      <p:pic>
        <p:nvPicPr>
          <p:cNvPr id="1026" name="Picture 2" descr="G:\DCIM\100ANDRO\DSC_0002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18746" r="22803" b="1000"/>
          <a:stretch>
            <a:fillRect/>
          </a:stretch>
        </p:blipFill>
        <p:spPr bwMode="auto">
          <a:xfrm rot="5400000">
            <a:off x="2312840" y="708226"/>
            <a:ext cx="4950368" cy="6624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CuadroTexto"/>
          <p:cNvSpPr txBox="1"/>
          <p:nvPr/>
        </p:nvSpPr>
        <p:spPr>
          <a:xfrm>
            <a:off x="2267744" y="2132856"/>
            <a:ext cx="593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dirty="0" smtClean="0">
                <a:solidFill>
                  <a:schemeClr val="bg1"/>
                </a:solidFill>
              </a:rPr>
              <a:t>ATP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308304" y="2204864"/>
            <a:ext cx="1656184" cy="129266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b="1" dirty="0" smtClean="0">
                <a:solidFill>
                  <a:schemeClr val="bg1"/>
                </a:solidFill>
              </a:rPr>
              <a:t>Función Excitadora o Inhibidora de la Sinapsis </a:t>
            </a:r>
            <a:r>
              <a:rPr lang="es-GT" sz="1200" b="1" i="1" dirty="0" smtClean="0">
                <a:solidFill>
                  <a:schemeClr val="bg1"/>
                </a:solidFill>
              </a:rPr>
              <a:t>(Según si la posináptica tiene receptores Inhibidores o excitadores)</a:t>
            </a:r>
            <a:endParaRPr lang="es-ES" sz="1200" b="1" i="1" dirty="0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691680" y="5085184"/>
            <a:ext cx="1742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 smtClean="0">
                <a:solidFill>
                  <a:schemeClr val="bg1"/>
                </a:solidFill>
              </a:rPr>
              <a:t>Puntos de Liberación</a:t>
            </a:r>
            <a:endParaRPr lang="es-ES" sz="1400" dirty="0">
              <a:solidFill>
                <a:schemeClr val="bg1"/>
              </a:solidFill>
            </a:endParaRPr>
          </a:p>
        </p:txBody>
      </p:sp>
      <p:cxnSp>
        <p:nvCxnSpPr>
          <p:cNvPr id="9" name="8 Conector recto de flecha"/>
          <p:cNvCxnSpPr>
            <a:stCxn id="7" idx="3"/>
          </p:cNvCxnSpPr>
          <p:nvPr/>
        </p:nvCxnSpPr>
        <p:spPr>
          <a:xfrm flipV="1">
            <a:off x="3434465" y="5085184"/>
            <a:ext cx="993519" cy="1538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6084169" y="407707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200" dirty="0" smtClean="0">
                <a:solidFill>
                  <a:schemeClr val="bg1"/>
                </a:solidFill>
              </a:rPr>
              <a:t>Componente de Unión  Y Componente </a:t>
            </a:r>
            <a:r>
              <a:rPr lang="es-GT" sz="1200" dirty="0" err="1" smtClean="0">
                <a:solidFill>
                  <a:schemeClr val="bg1"/>
                </a:solidFill>
              </a:rPr>
              <a:t>Ionóforo</a:t>
            </a:r>
            <a:endParaRPr lang="es-ES" sz="1200" dirty="0">
              <a:solidFill>
                <a:schemeClr val="bg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23528" y="3852337"/>
            <a:ext cx="1152128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GT" sz="1600" dirty="0" smtClean="0"/>
              <a:t>¿Sumación Espacial y Temporal?</a:t>
            </a:r>
            <a:endParaRPr lang="es-ES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07504" y="2267580"/>
            <a:ext cx="1584176" cy="36933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GT" dirty="0" smtClean="0"/>
              <a:t>¿Facilitación?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Receptores </a:t>
            </a:r>
            <a:r>
              <a:rPr lang="es-GT" dirty="0" err="1" smtClean="0"/>
              <a:t>Posinápticos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625609"/>
          </a:xfrm>
        </p:spPr>
        <p:txBody>
          <a:bodyPr/>
          <a:lstStyle/>
          <a:p>
            <a:r>
              <a:rPr lang="es-GT" sz="2000" dirty="0" smtClean="0"/>
              <a:t>1)Canal Iónico </a:t>
            </a:r>
          </a:p>
          <a:p>
            <a:pPr>
              <a:buNone/>
            </a:pPr>
            <a:r>
              <a:rPr lang="es-GT" sz="2000" dirty="0" smtClean="0"/>
              <a:t>-</a:t>
            </a:r>
            <a:r>
              <a:rPr lang="es-GT" sz="2000" dirty="0" err="1" smtClean="0"/>
              <a:t>Catiónicos</a:t>
            </a:r>
            <a:r>
              <a:rPr lang="es-GT" sz="2000" dirty="0" smtClean="0"/>
              <a:t> (Na+, K+ y Ca++)    y    </a:t>
            </a:r>
            <a:r>
              <a:rPr lang="es-GT" sz="2000" dirty="0" err="1" smtClean="0"/>
              <a:t>Aniónicos</a:t>
            </a:r>
            <a:r>
              <a:rPr lang="es-GT" sz="2000" dirty="0" smtClean="0"/>
              <a:t> (Cl-)</a:t>
            </a:r>
          </a:p>
          <a:p>
            <a:r>
              <a:rPr lang="es-GT" sz="2000" dirty="0" smtClean="0"/>
              <a:t>2)Activador de Segundos Mensajeros</a:t>
            </a:r>
          </a:p>
          <a:p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2411760" y="1556792"/>
            <a:ext cx="1749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u="sng" dirty="0" smtClean="0"/>
              <a:t>Transmisor Excitador</a:t>
            </a:r>
            <a:endParaRPr lang="es-ES" sz="1400" u="sng" dirty="0"/>
          </a:p>
        </p:txBody>
      </p:sp>
      <p:sp>
        <p:nvSpPr>
          <p:cNvPr id="5" name="4 CuadroTexto"/>
          <p:cNvSpPr txBox="1"/>
          <p:nvPr/>
        </p:nvSpPr>
        <p:spPr>
          <a:xfrm>
            <a:off x="5436096" y="1484784"/>
            <a:ext cx="1712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u="sng" dirty="0" smtClean="0"/>
              <a:t>Transmisor Inhibidor</a:t>
            </a:r>
            <a:endParaRPr lang="es-ES" sz="1400" u="sng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1547664" y="1844824"/>
            <a:ext cx="1008112" cy="144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 flipH="1">
            <a:off x="5220072" y="1772816"/>
            <a:ext cx="504056" cy="144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roteína G, Dr. Johnnathan Molin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2573778"/>
            <a:ext cx="6192688" cy="4284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Activador de Segundos Mensajeros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157192"/>
            <a:ext cx="8064896" cy="1700808"/>
          </a:xfrm>
        </p:spPr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es-GT" sz="1800" dirty="0" smtClean="0"/>
              <a:t>Apertura de Canales Iónicos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1800" dirty="0" smtClean="0"/>
              <a:t>Activación de </a:t>
            </a:r>
            <a:r>
              <a:rPr lang="es-GT" sz="1800" dirty="0" err="1" smtClean="0"/>
              <a:t>AMPc</a:t>
            </a:r>
            <a:r>
              <a:rPr lang="es-GT" sz="1800" dirty="0" smtClean="0"/>
              <a:t>  o </a:t>
            </a:r>
            <a:r>
              <a:rPr lang="es-GT" sz="1800" dirty="0" err="1" smtClean="0"/>
              <a:t>GMPc</a:t>
            </a:r>
            <a:endParaRPr lang="es-GT" sz="1800" dirty="0" smtClean="0"/>
          </a:p>
          <a:p>
            <a:pPr marL="633222" indent="-514350">
              <a:buFont typeface="+mj-lt"/>
              <a:buAutoNum type="arabicPeriod"/>
            </a:pPr>
            <a:r>
              <a:rPr lang="es-GT" sz="1800" dirty="0" smtClean="0"/>
              <a:t>Activación de enzimas intracelulares</a:t>
            </a:r>
          </a:p>
          <a:p>
            <a:pPr marL="633222" indent="-514350">
              <a:buFont typeface="+mj-lt"/>
              <a:buAutoNum type="arabicPeriod"/>
            </a:pPr>
            <a:r>
              <a:rPr lang="es-GT" sz="1800" dirty="0" smtClean="0"/>
              <a:t>Activación de la Transcripción Génica</a:t>
            </a:r>
            <a:endParaRPr lang="es-ES" sz="1800" dirty="0"/>
          </a:p>
        </p:txBody>
      </p:sp>
      <p:pic>
        <p:nvPicPr>
          <p:cNvPr id="4098" name="Picture 2" descr="G:\DCIM\100ANDRO\DSC_0005.JPG"/>
          <p:cNvPicPr>
            <a:picLocks noChangeAspect="1" noChangeArrowheads="1"/>
          </p:cNvPicPr>
          <p:nvPr/>
        </p:nvPicPr>
        <p:blipFill>
          <a:blip r:embed="rId2" cstate="print"/>
          <a:srcRect l="6228" t="21794" r="3938" b="14187"/>
          <a:stretch>
            <a:fillRect/>
          </a:stretch>
        </p:blipFill>
        <p:spPr bwMode="auto">
          <a:xfrm>
            <a:off x="755576" y="1412776"/>
            <a:ext cx="7632848" cy="3754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napsis Neuronal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484784"/>
            <a:ext cx="7200800" cy="5148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600" dirty="0" smtClean="0"/>
              <a:t>Receptores Excitadores o Inhibidores en la Membrana </a:t>
            </a:r>
            <a:r>
              <a:rPr lang="es-GT" sz="3600" dirty="0" err="1" smtClean="0"/>
              <a:t>Postsináptica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GT" dirty="0" smtClean="0"/>
              <a:t>Mecanismos empleados para provocar excitación o inhibición:</a:t>
            </a:r>
          </a:p>
          <a:p>
            <a:pPr>
              <a:buNone/>
            </a:pPr>
            <a:endParaRPr lang="es-GT" dirty="0" smtClean="0"/>
          </a:p>
          <a:p>
            <a:pPr>
              <a:buNone/>
            </a:pPr>
            <a:r>
              <a:rPr lang="es-GT" u="sng" dirty="0" smtClean="0"/>
              <a:t>Excitación:</a:t>
            </a:r>
          </a:p>
          <a:p>
            <a:pPr>
              <a:buNone/>
            </a:pPr>
            <a:r>
              <a:rPr lang="es-GT" dirty="0" smtClean="0"/>
              <a:t>1)Apertura de Canales de Na+</a:t>
            </a:r>
          </a:p>
          <a:p>
            <a:pPr>
              <a:buNone/>
            </a:pPr>
            <a:r>
              <a:rPr lang="es-GT" dirty="0" smtClean="0"/>
              <a:t>2)Depresión de la conducción de K+ o Cl-</a:t>
            </a:r>
          </a:p>
          <a:p>
            <a:pPr>
              <a:buNone/>
            </a:pPr>
            <a:r>
              <a:rPr lang="es-GT" dirty="0" smtClean="0"/>
              <a:t>3)Cambios en el metabolismo interno </a:t>
            </a:r>
            <a:r>
              <a:rPr lang="es-GT" sz="2400" i="1" dirty="0" smtClean="0"/>
              <a:t>(variación en número de receptores por ejemplo)</a:t>
            </a:r>
          </a:p>
          <a:p>
            <a:pPr>
              <a:buNone/>
            </a:pPr>
            <a:endParaRPr lang="es-GT" u="sng" dirty="0" smtClean="0"/>
          </a:p>
          <a:p>
            <a:pPr>
              <a:buNone/>
            </a:pPr>
            <a:r>
              <a:rPr lang="es-GT" u="sng" dirty="0" smtClean="0"/>
              <a:t>Inhibición:</a:t>
            </a:r>
          </a:p>
          <a:p>
            <a:pPr>
              <a:buNone/>
            </a:pPr>
            <a:r>
              <a:rPr lang="es-GT" dirty="0" smtClean="0"/>
              <a:t>1)Apertura de canales de Cl-</a:t>
            </a:r>
          </a:p>
          <a:p>
            <a:pPr>
              <a:buNone/>
            </a:pPr>
            <a:r>
              <a:rPr lang="es-GT" dirty="0" smtClean="0"/>
              <a:t>2)Aumento de Conductancia de K+ al exterior</a:t>
            </a:r>
          </a:p>
          <a:p>
            <a:pPr>
              <a:buNone/>
            </a:pPr>
            <a:r>
              <a:rPr lang="es-GT" dirty="0" smtClean="0"/>
              <a:t>3)Activación de Enzimas Receptoras que inhiben cambios en el metabolismo</a:t>
            </a:r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3140968"/>
            <a:ext cx="8496944" cy="1673352"/>
          </a:xfrm>
        </p:spPr>
        <p:txBody>
          <a:bodyPr>
            <a:normAutofit fontScale="90000"/>
          </a:bodyPr>
          <a:lstStyle/>
          <a:p>
            <a:pPr algn="r"/>
            <a:r>
              <a:rPr lang="es-GT" dirty="0" smtClean="0"/>
              <a:t>Organización del Sistema Nervioso:</a:t>
            </a:r>
            <a:br>
              <a:rPr lang="es-GT" dirty="0" smtClean="0"/>
            </a:br>
            <a:r>
              <a:rPr lang="es-GT" dirty="0" smtClean="0"/>
              <a:t>Funciones Básicas de la Sinapsis y Neurotransmisores</a:t>
            </a:r>
            <a:endParaRPr lang="es-ES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815280" y="5085184"/>
            <a:ext cx="8077200" cy="1499616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GT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Dr. Johnnathan Emanuel Molina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GT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Fisiología Humana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s-GT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2014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Neurons, Beginnin slid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75856" y="890718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Transmisores…</a:t>
            </a:r>
            <a:endParaRPr lang="es-ES" dirty="0"/>
          </a:p>
        </p:txBody>
      </p:sp>
      <p:pic>
        <p:nvPicPr>
          <p:cNvPr id="5122" name="Picture 2" descr="G:\DCIM\100ANDRO\DSC_0006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 l="15946" t="25396" r="11725" b="4871"/>
          <a:stretch>
            <a:fillRect/>
          </a:stretch>
        </p:blipFill>
        <p:spPr bwMode="auto">
          <a:xfrm rot="5400000">
            <a:off x="-252536" y="2132855"/>
            <a:ext cx="4680520" cy="3384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G:\DCIM\100ANDRO\DSC_0007.JPG"/>
          <p:cNvPicPr>
            <a:picLocks noChangeAspect="1" noChangeArrowheads="1"/>
          </p:cNvPicPr>
          <p:nvPr/>
        </p:nvPicPr>
        <p:blipFill>
          <a:blip r:embed="rId3" cstate="print"/>
          <a:srcRect l="9409" t="34223" b="12189"/>
          <a:stretch>
            <a:fillRect/>
          </a:stretch>
        </p:blipFill>
        <p:spPr bwMode="auto">
          <a:xfrm rot="5400000">
            <a:off x="3533775" y="1238647"/>
            <a:ext cx="6540946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Sustancias Químicas </a:t>
            </a:r>
            <a:br>
              <a:rPr lang="es-GT" dirty="0" smtClean="0"/>
            </a:br>
            <a:r>
              <a:rPr lang="es-GT" dirty="0" smtClean="0"/>
              <a:t>(Transmisores Sinápticos)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373889"/>
          </a:xfrm>
        </p:spPr>
        <p:txBody>
          <a:bodyPr>
            <a:normAutofit/>
          </a:bodyPr>
          <a:lstStyle/>
          <a:p>
            <a:r>
              <a:rPr lang="es-GT" sz="2400" dirty="0" smtClean="0"/>
              <a:t>Transmisores de Acción Rápida y Molécula Pequeña</a:t>
            </a:r>
          </a:p>
          <a:p>
            <a:pPr>
              <a:buNone/>
            </a:pPr>
            <a:r>
              <a:rPr lang="es-GT" sz="2400" dirty="0" smtClean="0"/>
              <a:t>-Sintetizados en el citoplasma </a:t>
            </a:r>
            <a:r>
              <a:rPr lang="es-GT" sz="2400" dirty="0" err="1" smtClean="0"/>
              <a:t>presináptico</a:t>
            </a:r>
            <a:r>
              <a:rPr lang="es-GT" sz="2400" dirty="0" smtClean="0"/>
              <a:t> (las Vesículas los absorben por Transporte Activo)</a:t>
            </a:r>
          </a:p>
          <a:p>
            <a:pPr>
              <a:buNone/>
            </a:pPr>
            <a:r>
              <a:rPr lang="es-GT" sz="2400" dirty="0" smtClean="0"/>
              <a:t>-Reciclado de Vesículas de molécula pequeña</a:t>
            </a:r>
            <a:endParaRPr lang="es-GT" sz="2400" dirty="0" smtClean="0"/>
          </a:p>
        </p:txBody>
      </p:sp>
      <p:pic>
        <p:nvPicPr>
          <p:cNvPr id="7170" name="Picture 2" descr="http://www.uninet.edu/neurocon/congreso-1/conferencias/imagenes/neuromuscular-1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231122"/>
            <a:ext cx="5184576" cy="340076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516216" y="5569495"/>
            <a:ext cx="2388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 err="1" smtClean="0"/>
              <a:t>Colinesterasa</a:t>
            </a:r>
            <a:r>
              <a:rPr lang="es-GT" sz="1400" dirty="0" smtClean="0"/>
              <a:t> en la Hendidura</a:t>
            </a:r>
            <a:endParaRPr lang="es-ES" sz="1400" dirty="0"/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5652120" y="5733256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39938" name="Picture 2" descr="http://www.forodefotos.com/attachments/fotos-graciosas/41567d1358833793-fotos-chistosas-beb-s-chistos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4930741" cy="399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Características Especiales Transmisores de </a:t>
            </a:r>
            <a:r>
              <a:rPr lang="es-GT" dirty="0" smtClean="0"/>
              <a:t>A</a:t>
            </a:r>
            <a:r>
              <a:rPr lang="es-GT" dirty="0" smtClean="0"/>
              <a:t>cción Rápida</a:t>
            </a:r>
            <a:endParaRPr lang="es-ES" dirty="0"/>
          </a:p>
        </p:txBody>
      </p:sp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435280" cy="4625609"/>
          </a:xfrm>
        </p:spPr>
        <p:txBody>
          <a:bodyPr>
            <a:normAutofit fontScale="92500" lnSpcReduction="10000"/>
          </a:bodyPr>
          <a:lstStyle/>
          <a:p>
            <a:r>
              <a:rPr lang="es-GT" u="sng" dirty="0" err="1" smtClean="0"/>
              <a:t>Acetilcolina</a:t>
            </a:r>
            <a:r>
              <a:rPr lang="es-GT" dirty="0" smtClean="0"/>
              <a:t> </a:t>
            </a:r>
            <a:r>
              <a:rPr lang="es-GT" sz="2000" i="1" dirty="0" smtClean="0"/>
              <a:t>(Excitador pero en el corazón por medio del Vago inhibe)</a:t>
            </a:r>
          </a:p>
          <a:p>
            <a:pPr>
              <a:buNone/>
            </a:pPr>
            <a:r>
              <a:rPr lang="es-GT" sz="2600" dirty="0" smtClean="0"/>
              <a:t>1)Células Piramidales de la Corteza Motora</a:t>
            </a:r>
          </a:p>
          <a:p>
            <a:pPr>
              <a:buNone/>
            </a:pPr>
            <a:r>
              <a:rPr lang="es-GT" sz="2600" dirty="0" smtClean="0"/>
              <a:t>2)Neuronas de Ganglios Basales</a:t>
            </a:r>
          </a:p>
          <a:p>
            <a:pPr>
              <a:buNone/>
            </a:pPr>
            <a:r>
              <a:rPr lang="es-GT" sz="2600" dirty="0" smtClean="0"/>
              <a:t>3)</a:t>
            </a:r>
            <a:r>
              <a:rPr lang="es-GT" sz="2600" dirty="0" err="1" smtClean="0"/>
              <a:t>Motoneuronas</a:t>
            </a:r>
            <a:r>
              <a:rPr lang="es-GT" sz="2600" dirty="0" smtClean="0"/>
              <a:t> </a:t>
            </a:r>
          </a:p>
          <a:p>
            <a:pPr>
              <a:buNone/>
            </a:pPr>
            <a:r>
              <a:rPr lang="es-GT" sz="2600" dirty="0" smtClean="0"/>
              <a:t>4)Neuronas </a:t>
            </a:r>
            <a:r>
              <a:rPr lang="es-GT" sz="2600" dirty="0" err="1" smtClean="0"/>
              <a:t>Preganglionares</a:t>
            </a:r>
            <a:r>
              <a:rPr lang="es-GT" sz="2600" dirty="0" smtClean="0"/>
              <a:t> del SNA</a:t>
            </a:r>
          </a:p>
          <a:p>
            <a:pPr>
              <a:buNone/>
            </a:pPr>
            <a:r>
              <a:rPr lang="es-GT" sz="2600" dirty="0" smtClean="0"/>
              <a:t>5)Neuronas </a:t>
            </a:r>
            <a:r>
              <a:rPr lang="es-GT" sz="2600" dirty="0" err="1" smtClean="0"/>
              <a:t>Posganglionares</a:t>
            </a:r>
            <a:r>
              <a:rPr lang="es-GT" sz="2600" dirty="0" smtClean="0"/>
              <a:t> del SNP</a:t>
            </a:r>
          </a:p>
          <a:p>
            <a:pPr>
              <a:buNone/>
            </a:pPr>
            <a:r>
              <a:rPr lang="es-GT" sz="2600" dirty="0" smtClean="0"/>
              <a:t>6)ALGUNAS Neuronas </a:t>
            </a:r>
            <a:r>
              <a:rPr lang="es-GT" sz="2600" dirty="0" err="1" smtClean="0"/>
              <a:t>Posganglionares</a:t>
            </a:r>
            <a:r>
              <a:rPr lang="es-GT" sz="2600" dirty="0" smtClean="0"/>
              <a:t> del SNS</a:t>
            </a:r>
          </a:p>
          <a:p>
            <a:pPr>
              <a:buNone/>
            </a:pPr>
            <a:endParaRPr lang="es-GT" dirty="0" smtClean="0"/>
          </a:p>
          <a:p>
            <a:r>
              <a:rPr lang="es-GT" u="sng" dirty="0" err="1" smtClean="0"/>
              <a:t>Noradrenalina</a:t>
            </a:r>
            <a:r>
              <a:rPr lang="es-GT" u="sng" dirty="0" smtClean="0"/>
              <a:t> </a:t>
            </a:r>
            <a:r>
              <a:rPr lang="es-GT" sz="1900" i="1" dirty="0" smtClean="0"/>
              <a:t>(Excitador)</a:t>
            </a:r>
          </a:p>
          <a:p>
            <a:pPr>
              <a:buNone/>
            </a:pPr>
            <a:r>
              <a:rPr lang="es-GT" sz="2600" dirty="0" smtClean="0"/>
              <a:t>1)Tronco Encefálico </a:t>
            </a:r>
            <a:r>
              <a:rPr lang="es-GT" sz="1900" i="1" dirty="0" smtClean="0"/>
              <a:t>(Locus </a:t>
            </a:r>
            <a:r>
              <a:rPr lang="es-GT" sz="1900" i="1" dirty="0" err="1" smtClean="0"/>
              <a:t>Ceruleus</a:t>
            </a:r>
            <a:r>
              <a:rPr lang="es-GT" sz="1900" i="1" dirty="0" smtClean="0"/>
              <a:t> de la protuberancia, Vigilia)</a:t>
            </a:r>
            <a:r>
              <a:rPr lang="es-GT" sz="1900" dirty="0" smtClean="0"/>
              <a:t> </a:t>
            </a:r>
          </a:p>
          <a:p>
            <a:pPr>
              <a:buNone/>
            </a:pPr>
            <a:r>
              <a:rPr lang="es-GT" sz="2600" dirty="0" smtClean="0"/>
              <a:t>2)Hipotálamo</a:t>
            </a:r>
          </a:p>
          <a:p>
            <a:pPr>
              <a:buNone/>
            </a:pPr>
            <a:r>
              <a:rPr lang="es-GT" sz="2600" dirty="0" smtClean="0"/>
              <a:t>3)Mayor parte de Neuronas </a:t>
            </a:r>
            <a:r>
              <a:rPr lang="es-GT" sz="2600" dirty="0" err="1" smtClean="0"/>
              <a:t>Posganglionares</a:t>
            </a:r>
            <a:r>
              <a:rPr lang="es-GT" sz="2600" dirty="0" smtClean="0"/>
              <a:t> SNS</a:t>
            </a:r>
            <a:endParaRPr lang="es-E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72816"/>
            <a:ext cx="4906888" cy="4625609"/>
          </a:xfrm>
        </p:spPr>
        <p:txBody>
          <a:bodyPr>
            <a:normAutofit fontScale="70000" lnSpcReduction="20000"/>
          </a:bodyPr>
          <a:lstStyle/>
          <a:p>
            <a:r>
              <a:rPr lang="es-GT" u="sng" dirty="0" smtClean="0"/>
              <a:t>Dopamina</a:t>
            </a:r>
            <a:r>
              <a:rPr lang="es-GT" dirty="0" smtClean="0"/>
              <a:t> (Inhibición)</a:t>
            </a:r>
          </a:p>
          <a:p>
            <a:pPr>
              <a:buNone/>
            </a:pPr>
            <a:r>
              <a:rPr lang="es-GT" dirty="0" smtClean="0"/>
              <a:t>-Sustancia Negra (Ganglios Basales)</a:t>
            </a:r>
          </a:p>
          <a:p>
            <a:pPr>
              <a:buNone/>
            </a:pPr>
            <a:r>
              <a:rPr lang="es-GT" dirty="0" smtClean="0"/>
              <a:t> </a:t>
            </a:r>
          </a:p>
          <a:p>
            <a:r>
              <a:rPr lang="es-GT" u="sng" dirty="0" smtClean="0"/>
              <a:t>Glicina</a:t>
            </a:r>
            <a:r>
              <a:rPr lang="es-GT" dirty="0" smtClean="0"/>
              <a:t> (Inhibición)</a:t>
            </a:r>
          </a:p>
          <a:p>
            <a:pPr>
              <a:buNone/>
            </a:pPr>
            <a:r>
              <a:rPr lang="es-GT" dirty="0" smtClean="0"/>
              <a:t>-Médula Espinal</a:t>
            </a:r>
          </a:p>
          <a:p>
            <a:pPr>
              <a:buNone/>
            </a:pPr>
            <a:endParaRPr lang="es-GT" dirty="0" smtClean="0"/>
          </a:p>
          <a:p>
            <a:r>
              <a:rPr lang="es-GT" u="sng" dirty="0" smtClean="0"/>
              <a:t>GABA</a:t>
            </a:r>
            <a:r>
              <a:rPr lang="es-GT" dirty="0" smtClean="0"/>
              <a:t> (Inhibidor)</a:t>
            </a:r>
          </a:p>
          <a:p>
            <a:pPr>
              <a:buNone/>
            </a:pPr>
            <a:r>
              <a:rPr lang="es-GT" dirty="0" smtClean="0"/>
              <a:t>-Médula Espinal</a:t>
            </a:r>
          </a:p>
          <a:p>
            <a:pPr>
              <a:buNone/>
            </a:pPr>
            <a:r>
              <a:rPr lang="es-GT" dirty="0" smtClean="0"/>
              <a:t>-Cerebelo</a:t>
            </a:r>
          </a:p>
          <a:p>
            <a:pPr>
              <a:buNone/>
            </a:pPr>
            <a:r>
              <a:rPr lang="es-GT" dirty="0" smtClean="0"/>
              <a:t>-Ganglios Basales</a:t>
            </a:r>
          </a:p>
          <a:p>
            <a:pPr>
              <a:buNone/>
            </a:pPr>
            <a:r>
              <a:rPr lang="es-GT" dirty="0" smtClean="0"/>
              <a:t>-Corteza Cerebral</a:t>
            </a:r>
          </a:p>
          <a:p>
            <a:pPr>
              <a:buNone/>
            </a:pPr>
            <a:endParaRPr lang="es-GT" dirty="0" smtClean="0"/>
          </a:p>
          <a:p>
            <a:r>
              <a:rPr lang="es-GT" u="sng" dirty="0" err="1" smtClean="0"/>
              <a:t>Glutamato</a:t>
            </a:r>
            <a:r>
              <a:rPr lang="es-GT" dirty="0" smtClean="0"/>
              <a:t> (Excitador)</a:t>
            </a:r>
          </a:p>
          <a:p>
            <a:pPr>
              <a:buNone/>
            </a:pPr>
            <a:r>
              <a:rPr lang="es-GT" dirty="0" smtClean="0"/>
              <a:t>-Vías sensitivas que penetran en el SNC</a:t>
            </a:r>
          </a:p>
          <a:p>
            <a:pPr>
              <a:buNone/>
            </a:pPr>
            <a:r>
              <a:rPr lang="es-GT" dirty="0" smtClean="0"/>
              <a:t>-Corteza Cerebral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09600" y="3078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 fontScale="90000" lnSpcReduction="1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Características Especiales Transmisores de Acción Rápida</a:t>
            </a:r>
            <a:endParaRPr kumimoji="0" lang="es-E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4705672" y="1700808"/>
            <a:ext cx="447484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s-GT" sz="2000" u="sng" dirty="0" smtClean="0"/>
              <a:t>Serotonina</a:t>
            </a:r>
            <a:r>
              <a:rPr lang="es-GT" sz="2000" dirty="0" smtClean="0"/>
              <a:t> (Inhibidor)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s-GT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-Tronco</a:t>
            </a:r>
            <a:r>
              <a:rPr kumimoji="0" lang="es-GT" sz="20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Encefálico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s-GT" sz="2000" baseline="0" dirty="0" smtClean="0"/>
              <a:t>-Hipotálamo (estado de ánimo y sueño)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s-GT" sz="20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-Astas dorsales de la Médula (vías de dolor)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s-GT" sz="20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s-GT" sz="2000" u="sng" dirty="0" smtClean="0"/>
              <a:t>Óxido Nítrico </a:t>
            </a:r>
            <a:r>
              <a:rPr lang="es-GT" sz="1600" dirty="0" smtClean="0"/>
              <a:t>(Conducta a largo plazo y memoria)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s-GT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-No sintetizado previamente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s-GT" sz="2000" dirty="0" smtClean="0"/>
              <a:t>-Difusión simple y no Vesículas</a:t>
            </a:r>
            <a:endParaRPr kumimoji="0" lang="es-GT" sz="20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s-GT" sz="2000" dirty="0" smtClean="0"/>
              <a:t>-No altera el Potencial de membrana sino modifica el metabolismo interno</a:t>
            </a:r>
            <a:endParaRPr kumimoji="0" lang="es-GT" sz="20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err="1" smtClean="0"/>
              <a:t>Neuropéptidos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75191"/>
            <a:ext cx="8507288" cy="4625609"/>
          </a:xfrm>
        </p:spPr>
        <p:txBody>
          <a:bodyPr/>
          <a:lstStyle/>
          <a:p>
            <a:r>
              <a:rPr lang="es-GT" sz="2800" dirty="0" smtClean="0"/>
              <a:t>No se sintetizan en el citoplasma </a:t>
            </a:r>
            <a:r>
              <a:rPr lang="es-GT" sz="2800" dirty="0" err="1" smtClean="0"/>
              <a:t>presináptico</a:t>
            </a:r>
            <a:r>
              <a:rPr lang="es-ES" sz="2800" dirty="0" smtClean="0"/>
              <a:t> sino en Ribosomas del soma, luego RE y luego en Aparato de </a:t>
            </a:r>
            <a:r>
              <a:rPr lang="es-ES" sz="2800" dirty="0" err="1" smtClean="0"/>
              <a:t>Golgi</a:t>
            </a:r>
            <a:r>
              <a:rPr lang="es-ES" sz="2800" dirty="0" smtClean="0"/>
              <a:t> </a:t>
            </a:r>
            <a:r>
              <a:rPr lang="es-ES" sz="2000" i="1" dirty="0" smtClean="0"/>
              <a:t>(1-escisión enzimática y 2-introducción en vesículas</a:t>
            </a:r>
            <a:r>
              <a:rPr lang="es-ES" sz="2000" dirty="0" smtClean="0"/>
              <a:t>)</a:t>
            </a:r>
          </a:p>
          <a:p>
            <a:r>
              <a:rPr lang="es-GT" sz="2800" dirty="0" smtClean="0"/>
              <a:t>Vesícula sufre </a:t>
            </a:r>
            <a:r>
              <a:rPr lang="es-GT" sz="2800" dirty="0" err="1" smtClean="0"/>
              <a:t>autólisis</a:t>
            </a:r>
            <a:endParaRPr lang="es-GT" sz="2800" dirty="0" smtClean="0"/>
          </a:p>
          <a:p>
            <a:r>
              <a:rPr lang="es-GT" sz="2800" dirty="0" smtClean="0"/>
              <a:t>Respuestas duraderas y más potentes </a:t>
            </a:r>
            <a:endParaRPr lang="es-ES" sz="2800" dirty="0" smtClean="0"/>
          </a:p>
          <a:p>
            <a:endParaRPr lang="es-GT" dirty="0" smtClean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Funciones especiales de las dendritas para excitar neuronas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200" dirty="0" smtClean="0"/>
              <a:t>80-95% de todos los terminales </a:t>
            </a:r>
            <a:r>
              <a:rPr lang="es-GT" sz="2200" dirty="0" err="1" smtClean="0"/>
              <a:t>presinápticos</a:t>
            </a:r>
            <a:r>
              <a:rPr lang="es-GT" sz="2200" dirty="0" smtClean="0"/>
              <a:t> de la </a:t>
            </a:r>
            <a:r>
              <a:rPr lang="es-GT" sz="2200" dirty="0" err="1" smtClean="0"/>
              <a:t>motoneurona</a:t>
            </a:r>
            <a:r>
              <a:rPr lang="es-GT" sz="2200" dirty="0" smtClean="0"/>
              <a:t> anterior acaban sobre dendritas, 5-20% sobre el soma.</a:t>
            </a:r>
          </a:p>
          <a:p>
            <a:pPr algn="just">
              <a:buNone/>
            </a:pPr>
            <a:endParaRPr lang="es-GT" sz="2200" dirty="0" smtClean="0"/>
          </a:p>
          <a:p>
            <a:pPr algn="just"/>
            <a:r>
              <a:rPr lang="es-GT" sz="2200" dirty="0" smtClean="0"/>
              <a:t>Conducción decreciente  de “corrientes </a:t>
            </a:r>
            <a:r>
              <a:rPr lang="es-GT" sz="2200" dirty="0" err="1" smtClean="0"/>
              <a:t>electrotónicas</a:t>
            </a:r>
            <a:r>
              <a:rPr lang="es-GT" sz="2200" dirty="0" smtClean="0"/>
              <a:t>” a lo largo de las dendritas al soma</a:t>
            </a:r>
          </a:p>
          <a:p>
            <a:pPr algn="just"/>
            <a:endParaRPr lang="es-GT" sz="2200" dirty="0" smtClean="0"/>
          </a:p>
          <a:p>
            <a:pPr algn="just"/>
            <a:r>
              <a:rPr lang="es-GT" sz="2200" dirty="0" smtClean="0"/>
              <a:t>Estado Excitador: nivel acumulado de impulsos excitadores que recibe la neurona (Grado de excitación es superior al de inhibición)</a:t>
            </a:r>
            <a:endParaRPr lang="es-ES" sz="2200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Características especiales de la Transmisión Sináptica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GT" u="sng" dirty="0" smtClean="0"/>
              <a:t>Fatiga de la transmisión sináptica</a:t>
            </a:r>
            <a:r>
              <a:rPr lang="es-GT" dirty="0" smtClean="0"/>
              <a:t>:</a:t>
            </a:r>
          </a:p>
          <a:p>
            <a:pPr>
              <a:buNone/>
            </a:pPr>
            <a:r>
              <a:rPr lang="es-GT" sz="2200" dirty="0" smtClean="0"/>
              <a:t>1) Agotamiento parcial de las reservas de transmisor</a:t>
            </a:r>
          </a:p>
          <a:p>
            <a:pPr>
              <a:buNone/>
            </a:pPr>
            <a:r>
              <a:rPr lang="es-GT" sz="2200" dirty="0" smtClean="0"/>
              <a:t>2)Inactivación progresiva de receptores</a:t>
            </a:r>
          </a:p>
          <a:p>
            <a:pPr>
              <a:buNone/>
            </a:pPr>
            <a:r>
              <a:rPr lang="es-GT" sz="2200" dirty="0" smtClean="0"/>
              <a:t>3)Lento </a:t>
            </a:r>
            <a:r>
              <a:rPr lang="es-GT" sz="2200" dirty="0" smtClean="0">
                <a:latin typeface="Calibri"/>
              </a:rPr>
              <a:t>↑</a:t>
            </a:r>
            <a:r>
              <a:rPr lang="es-GT" sz="2200" dirty="0" smtClean="0"/>
              <a:t>de [ ]´s anormales dentro de la neurona </a:t>
            </a:r>
            <a:r>
              <a:rPr lang="es-GT" sz="2000" dirty="0" err="1" smtClean="0"/>
              <a:t>postsináptica</a:t>
            </a:r>
            <a:endParaRPr lang="es-GT" sz="2000" dirty="0" smtClean="0"/>
          </a:p>
          <a:p>
            <a:pPr>
              <a:buNone/>
            </a:pPr>
            <a:endParaRPr lang="es-GT" sz="2000" dirty="0" smtClean="0"/>
          </a:p>
          <a:p>
            <a:r>
              <a:rPr lang="es-GT" u="sng" dirty="0" smtClean="0"/>
              <a:t>Alcalosis</a:t>
            </a:r>
            <a:r>
              <a:rPr lang="es-GT" dirty="0" smtClean="0"/>
              <a:t>: </a:t>
            </a:r>
            <a:r>
              <a:rPr lang="es-GT" sz="2000" dirty="0" smtClean="0"/>
              <a:t>aumenta la excitabilidad (convulsión)</a:t>
            </a:r>
          </a:p>
          <a:p>
            <a:pPr>
              <a:buNone/>
            </a:pPr>
            <a:endParaRPr lang="es-GT" sz="2000" dirty="0" smtClean="0"/>
          </a:p>
          <a:p>
            <a:r>
              <a:rPr lang="es-GT" u="sng" dirty="0" smtClean="0"/>
              <a:t>Acidosis: </a:t>
            </a:r>
            <a:r>
              <a:rPr lang="es-GT" sz="2000" dirty="0" smtClean="0"/>
              <a:t>disminuye la actividad neuronal (coma)</a:t>
            </a:r>
          </a:p>
          <a:p>
            <a:pPr>
              <a:buNone/>
            </a:pPr>
            <a:endParaRPr lang="es-GT" sz="2000" dirty="0" smtClean="0"/>
          </a:p>
          <a:p>
            <a:r>
              <a:rPr lang="es-GT" u="sng" dirty="0" smtClean="0"/>
              <a:t>Hipoxia</a:t>
            </a:r>
            <a:r>
              <a:rPr lang="es-GT" dirty="0" smtClean="0"/>
              <a:t>: </a:t>
            </a:r>
            <a:r>
              <a:rPr lang="es-GT" sz="2000" dirty="0" smtClean="0"/>
              <a:t>ausencia de excitabilidad, 3-7 </a:t>
            </a:r>
            <a:r>
              <a:rPr lang="es-GT" sz="2000" dirty="0" err="1" smtClean="0"/>
              <a:t>seg</a:t>
            </a:r>
            <a:r>
              <a:rPr lang="es-GT" sz="2000" dirty="0" smtClean="0"/>
              <a:t> paciente pierde su estado de conciencia</a:t>
            </a:r>
          </a:p>
          <a:p>
            <a:pPr>
              <a:buFont typeface="Wingdings" pitchFamily="2" charset="2"/>
              <a:buChar char="Ø"/>
            </a:pPr>
            <a:r>
              <a:rPr lang="es-GT" sz="2000" dirty="0" smtClean="0"/>
              <a:t>Fármacos: Cafeína, Teofilina, Teobromina (disminuyen el umbral) </a:t>
            </a:r>
          </a:p>
          <a:p>
            <a:pPr>
              <a:buFont typeface="Wingdings" pitchFamily="2" charset="2"/>
              <a:buChar char="Ø"/>
            </a:pPr>
            <a:r>
              <a:rPr lang="es-GT" sz="2000" dirty="0" smtClean="0"/>
              <a:t>Estricnina (Inhibe la glicina)</a:t>
            </a:r>
          </a:p>
          <a:p>
            <a:pPr>
              <a:buFont typeface="Wingdings" pitchFamily="2" charset="2"/>
              <a:buChar char="Ø"/>
            </a:pPr>
            <a:r>
              <a:rPr lang="es-GT" sz="2000" dirty="0" smtClean="0"/>
              <a:t>Anestésicos</a:t>
            </a:r>
          </a:p>
          <a:p>
            <a:endParaRPr lang="es-GT" sz="2800" dirty="0" smtClean="0"/>
          </a:p>
          <a:p>
            <a:r>
              <a:rPr lang="es-GT" sz="2800" u="sng" dirty="0" smtClean="0"/>
              <a:t>Retraso Sináptico</a:t>
            </a:r>
            <a:endParaRPr lang="es-ES" sz="3000" u="sng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napsis, Alzheimer, Amor,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521042"/>
            <a:ext cx="6864424" cy="5148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GT" dirty="0" smtClean="0"/>
              <a:t>¿Dudas?, ¿Sugerencias?, ¿Comentarios?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Sinapsis y Neurotransmisores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Font typeface="+mj-lt"/>
              <a:buAutoNum type="arabicPeriod"/>
            </a:pPr>
            <a:r>
              <a:rPr lang="es-GT" dirty="0" smtClean="0"/>
              <a:t>Diseño General del Sistema Nervioso</a:t>
            </a:r>
          </a:p>
          <a:p>
            <a:pPr marL="633222" indent="-514350">
              <a:buFont typeface="+mj-lt"/>
              <a:buAutoNum type="arabicPeriod"/>
            </a:pPr>
            <a:r>
              <a:rPr lang="es-GT" dirty="0" smtClean="0"/>
              <a:t>Principales Niveles de Función del Sistema Nervioso Central</a:t>
            </a:r>
          </a:p>
          <a:p>
            <a:pPr marL="633222" indent="-514350">
              <a:buFont typeface="+mj-lt"/>
              <a:buAutoNum type="arabicPeriod"/>
            </a:pPr>
            <a:r>
              <a:rPr lang="es-GT" dirty="0" smtClean="0"/>
              <a:t>Sinapsis del SNC</a:t>
            </a:r>
          </a:p>
          <a:p>
            <a:pPr marL="633222" indent="-514350">
              <a:buFont typeface="+mj-lt"/>
              <a:buAutoNum type="arabicPeriod"/>
            </a:pPr>
            <a:r>
              <a:rPr lang="es-GT" dirty="0" smtClean="0"/>
              <a:t>Algunas Características Especiales de la Transmisión Sináptica</a:t>
            </a:r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s-ES" sz="2000" i="1" dirty="0" smtClean="0"/>
          </a:p>
          <a:p>
            <a:pPr algn="ctr">
              <a:buNone/>
            </a:pPr>
            <a:r>
              <a:rPr lang="es-GT" sz="2400" i="1" u="sng" dirty="0" smtClean="0"/>
              <a:t>Trabaja con Alegría…</a:t>
            </a:r>
            <a:endParaRPr lang="es-ES" sz="2400" i="1" u="sng" dirty="0" smtClean="0"/>
          </a:p>
          <a:p>
            <a:pPr algn="ctr">
              <a:buNone/>
            </a:pPr>
            <a:r>
              <a:rPr lang="es-GT" sz="2000" i="1" dirty="0" smtClean="0"/>
              <a:t>“</a:t>
            </a:r>
            <a:r>
              <a:rPr lang="es-ES" sz="2000" i="1" dirty="0" smtClean="0"/>
              <a:t>Si no puedes trabajar con amor sino sólo con desgana, mejor será que abandones el trabajo y te sientes a la puerta del templo a recibir limosna de los que trabajan con alegría</a:t>
            </a:r>
            <a:r>
              <a:rPr lang="es-ES" sz="2000" i="1" dirty="0" smtClean="0"/>
              <a:t>.”</a:t>
            </a:r>
          </a:p>
          <a:p>
            <a:pPr algn="ctr">
              <a:buNone/>
            </a:pPr>
            <a:endParaRPr lang="es-GT" sz="2000" i="1" dirty="0" smtClean="0"/>
          </a:p>
          <a:p>
            <a:pPr algn="ctr">
              <a:buNone/>
            </a:pPr>
            <a:r>
              <a:rPr lang="es-GT" sz="2400" i="1" u="sng" dirty="0" smtClean="0"/>
              <a:t>Aprende de lo bueno y de lo malo…</a:t>
            </a:r>
            <a:endParaRPr lang="es-ES" sz="2400" i="1" u="sng" dirty="0" smtClean="0"/>
          </a:p>
          <a:p>
            <a:pPr algn="ctr">
              <a:buNone/>
            </a:pPr>
            <a:r>
              <a:rPr lang="es-ES" sz="2000" i="1" dirty="0" smtClean="0"/>
              <a:t>“Del </a:t>
            </a:r>
            <a:r>
              <a:rPr lang="es-ES" sz="2000" i="1" dirty="0" smtClean="0"/>
              <a:t>hablador he aprendido a callar, </a:t>
            </a:r>
            <a:r>
              <a:rPr lang="es-ES" sz="2000" i="1" dirty="0" smtClean="0"/>
              <a:t>del intolerante </a:t>
            </a:r>
            <a:r>
              <a:rPr lang="es-ES" sz="2000" i="1" dirty="0" smtClean="0"/>
              <a:t>a ser indulgente y del malévolo a tratar a los demás con amabilidad. Y por curioso que parezca, no siento ninguna gratitud hacia esos </a:t>
            </a:r>
            <a:r>
              <a:rPr lang="es-ES" sz="2000" i="1" dirty="0" smtClean="0"/>
              <a:t>maestros”</a:t>
            </a:r>
            <a:endParaRPr lang="es-ES" sz="2000" i="1" dirty="0" smtClean="0"/>
          </a:p>
          <a:p>
            <a:pPr algn="ctr">
              <a:buNone/>
            </a:pPr>
            <a:endParaRPr lang="es-ES" sz="2000" i="1" dirty="0" smtClean="0">
              <a:hlinkClick r:id="rId2"/>
            </a:endParaRPr>
          </a:p>
          <a:p>
            <a:pPr algn="ctr">
              <a:buNone/>
            </a:pPr>
            <a:r>
              <a:rPr lang="es-ES" sz="2400" i="1" dirty="0" err="1" smtClean="0">
                <a:hlinkClick r:id="rId2"/>
              </a:rPr>
              <a:t>Khalil</a:t>
            </a:r>
            <a:r>
              <a:rPr lang="es-ES" sz="2400" i="1" dirty="0" smtClean="0">
                <a:hlinkClick r:id="rId2"/>
              </a:rPr>
              <a:t> </a:t>
            </a:r>
            <a:r>
              <a:rPr lang="es-ES" sz="2400" i="1" dirty="0" err="1" smtClean="0">
                <a:hlinkClick r:id="rId2"/>
              </a:rPr>
              <a:t>Gibrán</a:t>
            </a:r>
            <a:endParaRPr lang="es-E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s-GT" sz="6000" dirty="0" smtClean="0">
                <a:latin typeface="Lucida Calligraphy" pitchFamily="66" charset="0"/>
              </a:rPr>
              <a:t>Gracias…</a:t>
            </a:r>
            <a:endParaRPr lang="es-ES" sz="6000" dirty="0">
              <a:latin typeface="Lucida Calligraphy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33222" indent="-514350"/>
            <a:r>
              <a:rPr lang="es-GT" sz="3600" dirty="0" smtClean="0"/>
              <a:t>Diseño General del Sistema Nervioso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GT" dirty="0" smtClean="0"/>
              <a:t>Neurona</a:t>
            </a:r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r>
              <a:rPr lang="es-GT" dirty="0" smtClean="0"/>
              <a:t>Porción Sensitiva y Porción Motora</a:t>
            </a:r>
          </a:p>
          <a:p>
            <a:pPr>
              <a:buNone/>
            </a:pPr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GT" sz="3800" dirty="0" smtClean="0"/>
              <a:t>Porción Sensitiva del Sistema Nervioso</a:t>
            </a:r>
            <a:endParaRPr lang="es-ES" sz="3800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611560" y="1628800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900" dirty="0" smtClean="0"/>
              <a:t>Porción Motora del Sistema Nervioso</a:t>
            </a:r>
            <a:endParaRPr lang="es-ES" sz="39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GT" dirty="0" smtClean="0"/>
              <a:t>Misión más importante del SN?</a:t>
            </a:r>
          </a:p>
          <a:p>
            <a:r>
              <a:rPr lang="es-GT" dirty="0" smtClean="0"/>
              <a:t>Funciones Motoras </a:t>
            </a:r>
          </a:p>
          <a:p>
            <a:r>
              <a:rPr lang="es-GT" dirty="0" smtClean="0"/>
              <a:t>Efectores (músculos y glándulas)</a:t>
            </a:r>
          </a:p>
          <a:p>
            <a:r>
              <a:rPr lang="es-GT" dirty="0" smtClean="0"/>
              <a:t>Eje nervioso motor esquelético</a:t>
            </a:r>
          </a:p>
          <a:p>
            <a:pPr>
              <a:buNone/>
            </a:pPr>
            <a:r>
              <a:rPr lang="es-GT" sz="2600" i="1" dirty="0" smtClean="0"/>
              <a:t>Controlado en distintos niveles:</a:t>
            </a:r>
          </a:p>
          <a:p>
            <a:pPr>
              <a:buNone/>
            </a:pPr>
            <a:r>
              <a:rPr lang="es-GT" sz="2600" dirty="0" smtClean="0"/>
              <a:t>1)Médula Espinal</a:t>
            </a:r>
          </a:p>
          <a:p>
            <a:pPr>
              <a:buNone/>
            </a:pPr>
            <a:r>
              <a:rPr lang="es-GT" sz="2600" dirty="0" smtClean="0"/>
              <a:t>2)Formación Reticular del Bulbo Raquídeo, Protuberancia y Mesencéfalo</a:t>
            </a:r>
          </a:p>
          <a:p>
            <a:pPr>
              <a:buNone/>
            </a:pPr>
            <a:r>
              <a:rPr lang="es-GT" sz="2600" dirty="0" smtClean="0"/>
              <a:t>3)Ganglios Basales</a:t>
            </a:r>
          </a:p>
          <a:p>
            <a:pPr>
              <a:buNone/>
            </a:pPr>
            <a:r>
              <a:rPr lang="es-GT" sz="2600" dirty="0" smtClean="0"/>
              <a:t>4)Cerebelo</a:t>
            </a:r>
          </a:p>
          <a:p>
            <a:pPr>
              <a:buNone/>
            </a:pPr>
            <a:r>
              <a:rPr lang="es-GT" sz="2600" dirty="0" smtClean="0"/>
              <a:t>5)Corteza Motora</a:t>
            </a:r>
          </a:p>
          <a:p>
            <a:r>
              <a:rPr lang="es-GT" dirty="0" smtClean="0"/>
              <a:t>Sistema Nervioso Autónomo, SNA</a:t>
            </a:r>
          </a:p>
          <a:p>
            <a:r>
              <a:rPr lang="es-GT" sz="3000" i="1" dirty="0" smtClean="0"/>
              <a:t>Funciones Superiores e Inferiores</a:t>
            </a:r>
          </a:p>
          <a:p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56248" y="6428358"/>
            <a:ext cx="5480248" cy="241002"/>
          </a:xfrm>
        </p:spPr>
        <p:txBody>
          <a:bodyPr/>
          <a:lstStyle/>
          <a:p>
            <a:r>
              <a:rPr lang="es-ES" b="1" i="1" dirty="0" err="1" smtClean="0"/>
              <a:t>Guyton</a:t>
            </a:r>
            <a:r>
              <a:rPr lang="es-ES" b="1" i="1" dirty="0" smtClean="0"/>
              <a:t>  A. y Hall, Tratado de Fisiología Médica, XII ed., 2011 </a:t>
            </a:r>
            <a:r>
              <a:rPr lang="es-ES" b="1" i="1" dirty="0" err="1" smtClean="0"/>
              <a:t>Elsevier</a:t>
            </a:r>
            <a:r>
              <a:rPr lang="es-ES" b="1" i="1" dirty="0" smtClean="0"/>
              <a:t> España.</a:t>
            </a:r>
            <a:endParaRPr lang="es-E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5" name="Picture 7" descr="G:\DCIM\100ANDRO\DSC_0003.JPG"/>
          <p:cNvPicPr>
            <a:picLocks noChangeAspect="1" noChangeArrowheads="1"/>
          </p:cNvPicPr>
          <p:nvPr/>
        </p:nvPicPr>
        <p:blipFill>
          <a:blip r:embed="rId2" cstate="print"/>
          <a:srcRect l="4167" t="2778" b="5556"/>
          <a:stretch>
            <a:fillRect/>
          </a:stretch>
        </p:blipFill>
        <p:spPr bwMode="auto">
          <a:xfrm rot="5400000">
            <a:off x="913284" y="751012"/>
            <a:ext cx="6885384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DCIM\100ANDRO\DSC_0004.JPG"/>
          <p:cNvPicPr>
            <a:picLocks noChangeAspect="1" noChangeArrowheads="1"/>
          </p:cNvPicPr>
          <p:nvPr/>
        </p:nvPicPr>
        <p:blipFill>
          <a:blip r:embed="rId2" cstate="print"/>
          <a:srcRect l="6894" t="6048" r="7899" b="8746"/>
          <a:stretch>
            <a:fillRect/>
          </a:stretch>
        </p:blipFill>
        <p:spPr bwMode="auto">
          <a:xfrm rot="5400000">
            <a:off x="1415648" y="1112744"/>
            <a:ext cx="6240696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Diseño del Sistema Nervioso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500" dirty="0" smtClean="0"/>
              <a:t>Procesamiento de la Información: “Función Integradora”</a:t>
            </a:r>
          </a:p>
          <a:p>
            <a:pPr algn="just"/>
            <a:r>
              <a:rPr lang="es-GT" sz="2500" dirty="0" smtClean="0"/>
              <a:t>Señales facilitadoras y Señales Inhibidoras</a:t>
            </a:r>
          </a:p>
          <a:p>
            <a:pPr algn="just"/>
            <a:r>
              <a:rPr lang="es-GT" sz="2500" dirty="0" smtClean="0"/>
              <a:t>Las sinapsis efectúan acciones SELECTIVAS</a:t>
            </a:r>
          </a:p>
          <a:p>
            <a:pPr algn="just"/>
            <a:r>
              <a:rPr lang="es-GT" sz="2500" dirty="0" smtClean="0"/>
              <a:t>Almacenamiento de la Información:</a:t>
            </a:r>
          </a:p>
          <a:p>
            <a:pPr algn="just">
              <a:buNone/>
            </a:pPr>
            <a:r>
              <a:rPr lang="es-GT" i="1" dirty="0" smtClean="0"/>
              <a:t>-</a:t>
            </a:r>
            <a:r>
              <a:rPr lang="es-GT" sz="2600" i="1" dirty="0" smtClean="0"/>
              <a:t>La mayor  parte del almacenamiento tiene lugar en la …  …    pero incluso regiones basales del encéfalo y médula conservan información.</a:t>
            </a:r>
          </a:p>
          <a:p>
            <a:pPr algn="just">
              <a:buNone/>
            </a:pPr>
            <a:r>
              <a:rPr lang="es-GT" dirty="0" smtClean="0"/>
              <a:t>-</a:t>
            </a:r>
            <a:r>
              <a:rPr lang="es-GT" sz="2600" dirty="0" smtClean="0"/>
              <a:t>Memoria</a:t>
            </a:r>
          </a:p>
          <a:p>
            <a:pPr algn="just">
              <a:buNone/>
            </a:pPr>
            <a:r>
              <a:rPr lang="es-GT" sz="2600" dirty="0" smtClean="0"/>
              <a:t>-Facilitación </a:t>
            </a:r>
            <a:r>
              <a:rPr lang="es-GT" sz="2200" i="1" dirty="0" smtClean="0"/>
              <a:t>(mayor capacidad de transmitir un mismo tipo de señal en repetidas ocasiones)</a:t>
            </a:r>
          </a:p>
          <a:p>
            <a:pPr algn="just">
              <a:buNone/>
            </a:pPr>
            <a:endParaRPr lang="es-GT" i="1" dirty="0" smtClean="0"/>
          </a:p>
          <a:p>
            <a:pPr algn="just">
              <a:buNone/>
            </a:pPr>
            <a:endParaRPr lang="es-E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597</TotalTime>
  <Words>1322</Words>
  <Application>Microsoft Office PowerPoint</Application>
  <PresentationFormat>Presentación en pantalla (4:3)</PresentationFormat>
  <Paragraphs>193</Paragraphs>
  <Slides>31</Slides>
  <Notes>0</Notes>
  <HiddenSlides>0</HiddenSlides>
  <MMClips>6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Módulo</vt:lpstr>
      <vt:lpstr>Fisiología Humana 2014</vt:lpstr>
      <vt:lpstr>Organización del Sistema Nervioso: Funciones Básicas de la Sinapsis y Neurotransmisores</vt:lpstr>
      <vt:lpstr>Sinapsis y Neurotransmisores</vt:lpstr>
      <vt:lpstr>Diseño General del Sistema Nervioso</vt:lpstr>
      <vt:lpstr>Porción Sensitiva del Sistema Nervioso</vt:lpstr>
      <vt:lpstr>Porción Motora del Sistema Nervioso</vt:lpstr>
      <vt:lpstr>Diapositiva 7</vt:lpstr>
      <vt:lpstr>Diapositiva 8</vt:lpstr>
      <vt:lpstr>Diseño del Sistema Nervioso</vt:lpstr>
      <vt:lpstr>Diapositiva 10</vt:lpstr>
      <vt:lpstr>Niveles de Función del Sistema Nervioso Central, SNC</vt:lpstr>
      <vt:lpstr>Diapositiva 12</vt:lpstr>
      <vt:lpstr>Sinapsis del SNC</vt:lpstr>
      <vt:lpstr>TIPOS DE SINAPSIS</vt:lpstr>
      <vt:lpstr>Anatomía de la Sinapsis</vt:lpstr>
      <vt:lpstr>Receptores Posinápticos</vt:lpstr>
      <vt:lpstr>Activador de Segundos Mensajeros</vt:lpstr>
      <vt:lpstr>Diapositiva 18</vt:lpstr>
      <vt:lpstr>Receptores Excitadores o Inhibidores en la Membrana Postsináptica</vt:lpstr>
      <vt:lpstr>Transmisores…</vt:lpstr>
      <vt:lpstr>Sustancias Químicas  (Transmisores Sinápticos)</vt:lpstr>
      <vt:lpstr>Diapositiva 22</vt:lpstr>
      <vt:lpstr>Características Especiales Transmisores de Acción Rápida</vt:lpstr>
      <vt:lpstr>Diapositiva 24</vt:lpstr>
      <vt:lpstr>Neuropéptidos</vt:lpstr>
      <vt:lpstr>Funciones especiales de las dendritas para excitar neuronas</vt:lpstr>
      <vt:lpstr>Características especiales de la Transmisión Sináptica</vt:lpstr>
      <vt:lpstr>Diapositiva 28</vt:lpstr>
      <vt:lpstr>¿Dudas?, ¿Sugerencias?, ¿Comentarios?</vt:lpstr>
      <vt:lpstr>Diapositiva 30</vt:lpstr>
      <vt:lpstr>Gracias…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Organización del Sistema Nervioso: Funciones Básicas de la Sinapsis y Neurotransmisores</dc:title>
  <dc:creator>Johnnathan</dc:creator>
  <cp:lastModifiedBy>Johnnathan</cp:lastModifiedBy>
  <cp:revision>11</cp:revision>
  <dcterms:created xsi:type="dcterms:W3CDTF">2014-01-30T02:26:03Z</dcterms:created>
  <dcterms:modified xsi:type="dcterms:W3CDTF">2014-01-30T12:23:12Z</dcterms:modified>
</cp:coreProperties>
</file>